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2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aramond"/>
        <a:ea typeface="Garamond"/>
        <a:cs typeface="Garamond"/>
        <a:sym typeface="Garamond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8DDCB"/>
          </a:solidFill>
        </a:fill>
      </a:tcStyle>
    </a:wholeTbl>
    <a:band2H>
      <a:tcTxStyle/>
      <a:tcStyle>
        <a:tcBdr/>
        <a:fill>
          <a:solidFill>
            <a:srgbClr val="ECEFE7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DE"/>
          </a:solidFill>
        </a:fill>
      </a:tcStyle>
    </a:wholeTbl>
    <a:band2H>
      <a:tcTxStyle/>
      <a:tcStyle>
        <a:tcBdr/>
        <a:fill>
          <a:solidFill>
            <a:srgbClr val="E8EBE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4CD"/>
          </a:solidFill>
        </a:fill>
      </a:tcStyle>
    </a:wholeTbl>
    <a:band2H>
      <a:tcTxStyle/>
      <a:tcStyle>
        <a:tcBdr/>
        <a:fill>
          <a:solidFill>
            <a:srgbClr val="F9F2E8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5868"/>
  </p:normalViewPr>
  <p:slideViewPr>
    <p:cSldViewPr snapToGrid="0" snapToObjects="1">
      <p:cViewPr varScale="1">
        <p:scale>
          <a:sx n="74" d="100"/>
          <a:sy n="74" d="100"/>
        </p:scale>
        <p:origin x="20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9" name="Shape 32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9" name="Shape 33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5" name="Shape 3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66" name="Shape 36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1" name="Shape 3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7" name="Shape 4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3" name="Shape 4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9" name="Shape 43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5" name="Shape 4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9" name="Shape 4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5" name="Shape 46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1" name="Shape 47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7" name="Shape 4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Shape 48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4" name="Shape 48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9" name="Shape 48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4" name="Shape 4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6" name="Shape 5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6" name="Shape 26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2" name="Shape 27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0" name="Shape 2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6" name="Shape 2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1" name="Shape 31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7" name="Shape 31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3" name="Shape 3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6"/>
          <p:cNvGrpSpPr/>
          <p:nvPr/>
        </p:nvGrpSpPr>
        <p:grpSpPr>
          <a:xfrm>
            <a:off x="-16935" y="0"/>
            <a:ext cx="12231161" cy="6856215"/>
            <a:chOff x="0" y="0"/>
            <a:chExt cx="12231160" cy="6856214"/>
          </a:xfrm>
        </p:grpSpPr>
        <p:pic>
          <p:nvPicPr>
            <p:cNvPr id="16" name="Picture 15" descr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33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Rectangle 25"/>
            <p:cNvSpPr/>
            <p:nvPr/>
          </p:nvSpPr>
          <p:spPr>
            <a:xfrm>
              <a:off x="2345265" y="1540930"/>
              <a:ext cx="7543803" cy="3835403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18" name="Picture 16" descr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47609"/>
              <a:ext cx="2478025" cy="6126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Picture 19" descr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53135" y="3147609"/>
              <a:ext cx="2478025" cy="6126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2692398" y="1871130"/>
            <a:ext cx="6815670" cy="1515534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92398" y="3657596"/>
            <a:ext cx="6815670" cy="1320803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2100">
                <a:solidFill>
                  <a:srgbClr val="000000"/>
                </a:solidFill>
              </a:defRPr>
            </a:lvl1pPr>
            <a:lvl2pPr marL="0" indent="457200" algn="ctr">
              <a:buClrTx/>
              <a:buSzTx/>
              <a:buFontTx/>
              <a:buNone/>
              <a:defRPr sz="2100">
                <a:solidFill>
                  <a:srgbClr val="000000"/>
                </a:solidFill>
              </a:defRPr>
            </a:lvl2pPr>
            <a:lvl3pPr marL="0" indent="914400" algn="ctr">
              <a:buClrTx/>
              <a:buSzTx/>
              <a:buFontTx/>
              <a:buNone/>
              <a:defRPr sz="2100">
                <a:solidFill>
                  <a:srgbClr val="000000"/>
                </a:solidFill>
              </a:defRPr>
            </a:lvl3pPr>
            <a:lvl4pPr marL="0" indent="1371600" algn="ctr">
              <a:buClrTx/>
              <a:buSzTx/>
              <a:buFontTx/>
              <a:buNone/>
              <a:defRPr sz="2100">
                <a:solidFill>
                  <a:srgbClr val="000000"/>
                </a:solidFill>
              </a:defRPr>
            </a:lvl4pPr>
            <a:lvl5pPr marL="0" indent="1828800" algn="ctr">
              <a:buClrTx/>
              <a:buSzTx/>
              <a:buFontTx/>
              <a:buNone/>
              <a:defRPr sz="21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traight Connector 14"/>
          <p:cNvSpPr/>
          <p:nvPr/>
        </p:nvSpPr>
        <p:spPr>
          <a:xfrm>
            <a:off x="2692399" y="3522131"/>
            <a:ext cx="6815667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84864" y="5055443"/>
            <a:ext cx="223203" cy="243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134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5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136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7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1295400" y="4815414"/>
            <a:ext cx="9609668" cy="566739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40" name="Picture Placeholder 2"/>
          <p:cNvSpPr>
            <a:spLocks noGrp="1"/>
          </p:cNvSpPr>
          <p:nvPr>
            <p:ph type="pic" idx="21"/>
          </p:nvPr>
        </p:nvSpPr>
        <p:spPr>
          <a:xfrm>
            <a:off x="1041426" y="1041399"/>
            <a:ext cx="10105974" cy="3335869"/>
          </a:xfrm>
          <a:prstGeom prst="rect">
            <a:avLst/>
          </a:prstGeom>
          <a:ln w="57150">
            <a:solidFill>
              <a:srgbClr val="808080"/>
            </a:solidFill>
            <a:miter lim="800000"/>
          </a:ln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5400" y="5382152"/>
            <a:ext cx="9609668" cy="493713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1400"/>
            </a:lvl1pPr>
            <a:lvl2pPr marL="0" indent="457200" algn="ctr">
              <a:buClrTx/>
              <a:buSzTx/>
              <a:buFontTx/>
              <a:buNone/>
              <a:defRPr sz="1400"/>
            </a:lvl2pPr>
            <a:lvl3pPr marL="0" indent="914400" algn="ctr">
              <a:buClrTx/>
              <a:buSzTx/>
              <a:buFontTx/>
              <a:buNone/>
              <a:defRPr sz="1400"/>
            </a:lvl3pPr>
            <a:lvl4pPr marL="0" indent="1371600" algn="ctr">
              <a:buClrTx/>
              <a:buSzTx/>
              <a:buFontTx/>
              <a:buNone/>
              <a:defRPr sz="1400"/>
            </a:lvl4pPr>
            <a:lvl5pPr marL="0" indent="1828800" algn="ctr"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149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0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151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2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4" name="Title Text"/>
          <p:cNvSpPr txBox="1">
            <a:spLocks noGrp="1"/>
          </p:cNvSpPr>
          <p:nvPr>
            <p:ph type="title"/>
          </p:nvPr>
        </p:nvSpPr>
        <p:spPr>
          <a:xfrm>
            <a:off x="1303867" y="982132"/>
            <a:ext cx="9592734" cy="295486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867" y="4343398"/>
            <a:ext cx="9592734" cy="1532468"/>
          </a:xfrm>
          <a:prstGeom prst="rect">
            <a:avLst/>
          </a:prstGeom>
        </p:spPr>
        <p:txBody>
          <a:bodyPr anchor="ctr"/>
          <a:lstStyle>
            <a:lvl1pPr marL="0" indent="0" algn="ctr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1pPr>
            <a:lvl2pPr marL="0" indent="457200" algn="ctr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2pPr>
            <a:lvl3pPr marL="0" indent="914400" algn="ctr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3pPr>
            <a:lvl4pPr marL="0" indent="1371600" algn="ctr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4pPr>
            <a:lvl5pPr marL="0" indent="1828800" algn="ctr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traight Connector 14"/>
          <p:cNvSpPr/>
          <p:nvPr/>
        </p:nvSpPr>
        <p:spPr>
          <a:xfrm>
            <a:off x="1396169" y="4140198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164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5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166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7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9" name="Title Text"/>
          <p:cNvSpPr txBox="1">
            <a:spLocks noGrp="1"/>
          </p:cNvSpPr>
          <p:nvPr>
            <p:ph type="title"/>
          </p:nvPr>
        </p:nvSpPr>
        <p:spPr>
          <a:xfrm>
            <a:off x="1446212" y="982132"/>
            <a:ext cx="9296399" cy="2370669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4811" y="3352800"/>
            <a:ext cx="8839204" cy="584200"/>
          </a:xfrm>
          <a:prstGeom prst="rect">
            <a:avLst/>
          </a:prstGeom>
        </p:spPr>
        <p:txBody>
          <a:bodyPr anchor="ctr"/>
          <a:lstStyle>
            <a:lvl1pPr marL="0" indent="0" algn="r">
              <a:buClrTx/>
              <a:buSzTx/>
              <a:buFontTx/>
              <a:buNone/>
              <a:defRPr sz="2000"/>
            </a:lvl1pPr>
            <a:lvl2pPr marL="0" indent="457200" algn="r">
              <a:buClrTx/>
              <a:buSzTx/>
              <a:buFontTx/>
              <a:buNone/>
              <a:defRPr sz="2000"/>
            </a:lvl2pPr>
            <a:lvl3pPr marL="0" indent="914400" algn="r">
              <a:buClrTx/>
              <a:buSzTx/>
              <a:buFontTx/>
              <a:buNone/>
              <a:defRPr sz="2000"/>
            </a:lvl3pPr>
            <a:lvl4pPr marL="0" indent="1371600" algn="r">
              <a:buClrTx/>
              <a:buSzTx/>
              <a:buFontTx/>
              <a:buNone/>
              <a:defRPr sz="2000"/>
            </a:lvl4pPr>
            <a:lvl5pPr marL="0" indent="1828800" algn="r">
              <a:buClrTx/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1295400" y="4343398"/>
            <a:ext cx="9609668" cy="1532468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2" name="TextBox 13"/>
          <p:cNvSpPr txBox="1"/>
          <p:nvPr/>
        </p:nvSpPr>
        <p:spPr>
          <a:xfrm>
            <a:off x="907732" y="555129"/>
            <a:ext cx="518161" cy="123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/>
            </a:lvl1pPr>
          </a:lstStyle>
          <a:p>
            <a:r>
              <a:t>“</a:t>
            </a:r>
          </a:p>
        </p:txBody>
      </p:sp>
      <p:sp>
        <p:nvSpPr>
          <p:cNvPr id="173" name="TextBox 14"/>
          <p:cNvSpPr txBox="1"/>
          <p:nvPr/>
        </p:nvSpPr>
        <p:spPr>
          <a:xfrm>
            <a:off x="10645986" y="2503038"/>
            <a:ext cx="518161" cy="123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8000"/>
            </a:lvl1pPr>
          </a:lstStyle>
          <a:p>
            <a:r>
              <a:t>”</a:t>
            </a:r>
          </a:p>
        </p:txBody>
      </p:sp>
      <p:sp>
        <p:nvSpPr>
          <p:cNvPr id="174" name="Straight Connector 18"/>
          <p:cNvSpPr/>
          <p:nvPr/>
        </p:nvSpPr>
        <p:spPr>
          <a:xfrm>
            <a:off x="1396169" y="4140198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182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3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184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5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7" name="Title Text"/>
          <p:cNvSpPr txBox="1">
            <a:spLocks noGrp="1"/>
          </p:cNvSpPr>
          <p:nvPr>
            <p:ph type="title"/>
          </p:nvPr>
        </p:nvSpPr>
        <p:spPr>
          <a:xfrm>
            <a:off x="1295402" y="3308580"/>
            <a:ext cx="9609668" cy="1468801"/>
          </a:xfrm>
          <a:prstGeom prst="rect">
            <a:avLst/>
          </a:prstGeom>
        </p:spPr>
        <p:txBody>
          <a:bodyPr anchor="b"/>
          <a:lstStyle>
            <a:lvl1pPr algn="l"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5400" y="4777380"/>
            <a:ext cx="9609669" cy="86040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1pPr>
            <a:lvl2pPr marL="0" indent="457200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2pPr>
            <a:lvl3pPr marL="0" indent="914400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3pPr>
            <a:lvl4pPr marL="0" indent="1371600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4pPr>
            <a:lvl5pPr marL="0" indent="1828800">
              <a:buClrTx/>
              <a:buSzTx/>
              <a:buFontTx/>
              <a:buNone/>
              <a:defRPr sz="20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196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7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198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9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1" name="Title Text"/>
          <p:cNvSpPr txBox="1">
            <a:spLocks noGrp="1"/>
          </p:cNvSpPr>
          <p:nvPr>
            <p:ph type="title"/>
          </p:nvPr>
        </p:nvSpPr>
        <p:spPr>
          <a:xfrm>
            <a:off x="1446212" y="982132"/>
            <a:ext cx="9296399" cy="2243669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5400" y="3639311"/>
            <a:ext cx="9609669" cy="886969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1pPr>
            <a:lvl2pPr marL="0" indent="457200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2pPr>
            <a:lvl3pPr marL="0" indent="914400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3pPr>
            <a:lvl4pPr marL="0" indent="1371600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4pPr>
            <a:lvl5pPr marL="0" indent="1828800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1295400" y="4529666"/>
            <a:ext cx="9609670" cy="1346201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18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04" name="TextBox 11"/>
          <p:cNvSpPr txBox="1"/>
          <p:nvPr/>
        </p:nvSpPr>
        <p:spPr>
          <a:xfrm>
            <a:off x="907732" y="555129"/>
            <a:ext cx="518161" cy="123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/>
            </a:lvl1pPr>
          </a:lstStyle>
          <a:p>
            <a:r>
              <a:t>“</a:t>
            </a:r>
          </a:p>
        </p:txBody>
      </p:sp>
      <p:sp>
        <p:nvSpPr>
          <p:cNvPr id="205" name="TextBox 12"/>
          <p:cNvSpPr txBox="1"/>
          <p:nvPr/>
        </p:nvSpPr>
        <p:spPr>
          <a:xfrm>
            <a:off x="10645986" y="2274428"/>
            <a:ext cx="518161" cy="123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8000"/>
            </a:lvl1pPr>
          </a:lstStyle>
          <a:p>
            <a:r>
              <a:t>”</a:t>
            </a:r>
          </a:p>
        </p:txBody>
      </p:sp>
      <p:sp>
        <p:nvSpPr>
          <p:cNvPr id="206" name="Straight Connector 25"/>
          <p:cNvSpPr/>
          <p:nvPr/>
        </p:nvSpPr>
        <p:spPr>
          <a:xfrm>
            <a:off x="1396169" y="3429000"/>
            <a:ext cx="940729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214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5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16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7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1295400" y="982132"/>
            <a:ext cx="9609668" cy="224366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5400" y="3630167"/>
            <a:ext cx="9609669" cy="841249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800">
                <a:solidFill>
                  <a:srgbClr val="000000"/>
                </a:solidFill>
              </a:defRPr>
            </a:lvl1pPr>
            <a:lvl2pPr marL="0" indent="457200">
              <a:buClrTx/>
              <a:buSzTx/>
              <a:buFontTx/>
              <a:buNone/>
              <a:defRPr sz="2800">
                <a:solidFill>
                  <a:srgbClr val="000000"/>
                </a:solidFill>
              </a:defRPr>
            </a:lvl2pPr>
            <a:lvl3pPr marL="0" indent="914400">
              <a:buClrTx/>
              <a:buSzTx/>
              <a:buFontTx/>
              <a:buNone/>
              <a:defRPr sz="2800">
                <a:solidFill>
                  <a:srgbClr val="000000"/>
                </a:solidFill>
              </a:defRPr>
            </a:lvl3pPr>
            <a:lvl4pPr marL="0" indent="1371600">
              <a:buClrTx/>
              <a:buSzTx/>
              <a:buFontTx/>
              <a:buNone/>
              <a:defRPr sz="2800">
                <a:solidFill>
                  <a:srgbClr val="000000"/>
                </a:solidFill>
              </a:defRPr>
            </a:lvl4pPr>
            <a:lvl5pPr marL="0" indent="1828800">
              <a:buClrTx/>
              <a:buSzTx/>
              <a:buFontTx/>
              <a:buNone/>
              <a:defRPr sz="28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1295400" y="4470398"/>
            <a:ext cx="9609671" cy="1405468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18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22" name="Straight Connector 14"/>
          <p:cNvSpPr/>
          <p:nvPr/>
        </p:nvSpPr>
        <p:spPr>
          <a:xfrm>
            <a:off x="1396169" y="3429000"/>
            <a:ext cx="940729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traight Connector 6"/>
          <p:cNvSpPr/>
          <p:nvPr/>
        </p:nvSpPr>
        <p:spPr>
          <a:xfrm>
            <a:off x="1396169" y="2421465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7" cy="130386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8" cy="33189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41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43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2015069" y="1752606"/>
            <a:ext cx="8158689" cy="1822514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15066" y="3846050"/>
            <a:ext cx="8158692" cy="954548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1pPr>
            <a:lvl2pPr marL="0" indent="457200" algn="ctr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2pPr>
            <a:lvl3pPr marL="0" indent="914400" algn="ctr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3pPr>
            <a:lvl4pPr marL="0" indent="1371600" algn="ctr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4pPr>
            <a:lvl5pPr marL="0" indent="1828800" algn="ctr">
              <a:buClrTx/>
              <a:buSzTx/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Straight Connector 15"/>
          <p:cNvSpPr/>
          <p:nvPr/>
        </p:nvSpPr>
        <p:spPr>
          <a:xfrm>
            <a:off x="2012723" y="3710585"/>
            <a:ext cx="8163381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56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58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1" name="Straight Connector 7"/>
          <p:cNvSpPr/>
          <p:nvPr/>
        </p:nvSpPr>
        <p:spPr>
          <a:xfrm>
            <a:off x="1396169" y="2421465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7" cy="130386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8447" y="2560320"/>
            <a:ext cx="4718305" cy="331012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71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2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73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4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7" cy="130386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5400" y="2658533"/>
            <a:ext cx="4718304" cy="57626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800">
                <a:solidFill>
                  <a:schemeClr val="accent1"/>
                </a:solidFill>
              </a:defRPr>
            </a:lvl1pPr>
            <a:lvl2pPr marL="0" indent="457200">
              <a:buClrTx/>
              <a:buSzTx/>
              <a:buFontTx/>
              <a:buNone/>
              <a:defRPr sz="2800">
                <a:solidFill>
                  <a:schemeClr val="accent1"/>
                </a:solidFill>
              </a:defRPr>
            </a:lvl2pPr>
            <a:lvl3pPr marL="0" indent="914400">
              <a:buClrTx/>
              <a:buSzTx/>
              <a:buFontTx/>
              <a:buNone/>
              <a:defRPr sz="2800">
                <a:solidFill>
                  <a:schemeClr val="accent1"/>
                </a:solidFill>
              </a:defRPr>
            </a:lvl3pPr>
            <a:lvl4pPr marL="0" indent="1371600">
              <a:buClrTx/>
              <a:buSzTx/>
              <a:buFontTx/>
              <a:buNone/>
              <a:defRPr sz="2800">
                <a:solidFill>
                  <a:schemeClr val="accent1"/>
                </a:solidFill>
              </a:defRPr>
            </a:lvl4pPr>
            <a:lvl5pPr marL="0" indent="1828800">
              <a:buClrTx/>
              <a:buSzTx/>
              <a:buFontTx/>
              <a:buNone/>
              <a:defRPr sz="2800">
                <a:solidFill>
                  <a:schemeClr val="accent1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80670" y="2658533"/>
            <a:ext cx="4718305" cy="576263"/>
          </a:xfrm>
          <a:prstGeom prst="rect">
            <a:avLst/>
          </a:prstGeom>
        </p:spPr>
        <p:txBody>
          <a:bodyPr anchor="b"/>
          <a:lstStyle/>
          <a:p>
            <a:pPr marL="0" indent="0">
              <a:buClrTx/>
              <a:buSzTx/>
              <a:buFontTx/>
              <a:buNone/>
              <a:defRPr sz="2800">
                <a:solidFill>
                  <a:schemeClr val="accent1"/>
                </a:solidFill>
              </a:defRPr>
            </a:pPr>
            <a:endParaRPr/>
          </a:p>
        </p:txBody>
      </p:sp>
      <p:sp>
        <p:nvSpPr>
          <p:cNvPr id="79" name="Straight Connector 17"/>
          <p:cNvSpPr/>
          <p:nvPr/>
        </p:nvSpPr>
        <p:spPr>
          <a:xfrm>
            <a:off x="1396169" y="2421465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87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8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89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7" cy="130386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traight Connector 13"/>
          <p:cNvSpPr/>
          <p:nvPr/>
        </p:nvSpPr>
        <p:spPr>
          <a:xfrm>
            <a:off x="1396169" y="2421465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Text"/>
          <p:cNvSpPr txBox="1">
            <a:spLocks noGrp="1"/>
          </p:cNvSpPr>
          <p:nvPr>
            <p:ph type="title"/>
          </p:nvPr>
        </p:nvSpPr>
        <p:spPr>
          <a:xfrm>
            <a:off x="1293811" y="1388534"/>
            <a:ext cx="3718455" cy="137160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418668" y="982131"/>
            <a:ext cx="5469467" cy="4893736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1293811" y="3031064"/>
            <a:ext cx="3718455" cy="2438406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600"/>
            </a:pPr>
            <a:endParaRPr/>
          </a:p>
        </p:txBody>
      </p:sp>
      <p:sp>
        <p:nvSpPr>
          <p:cNvPr id="111" name="Straight Connector 15"/>
          <p:cNvSpPr/>
          <p:nvPr/>
        </p:nvSpPr>
        <p:spPr>
          <a:xfrm>
            <a:off x="1396169" y="2912533"/>
            <a:ext cx="35144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119" name="Picture 7" descr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0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121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2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1295399" y="1883831"/>
            <a:ext cx="6241816" cy="1371601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t>Title Text</a:t>
            </a:r>
          </a:p>
        </p:txBody>
      </p:sp>
      <p:sp>
        <p:nvSpPr>
          <p:cNvPr id="12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094830" y="1041400"/>
            <a:ext cx="3063348" cy="4775200"/>
          </a:xfrm>
          <a:prstGeom prst="rect">
            <a:avLst/>
          </a:prstGeom>
          <a:ln w="57150">
            <a:solidFill>
              <a:srgbClr val="808080"/>
            </a:solidFill>
            <a:miter lim="800000"/>
          </a:ln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5399" y="3255431"/>
            <a:ext cx="6241816" cy="1828801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1800"/>
            </a:lvl1pPr>
            <a:lvl2pPr marL="0" indent="457200" algn="ctr">
              <a:buClrTx/>
              <a:buSzTx/>
              <a:buFontTx/>
              <a:buNone/>
              <a:defRPr sz="1800"/>
            </a:lvl2pPr>
            <a:lvl3pPr marL="0" indent="914400" algn="ctr">
              <a:buClrTx/>
              <a:buSzTx/>
              <a:buFontTx/>
              <a:buNone/>
              <a:defRPr sz="1800"/>
            </a:lvl3pPr>
            <a:lvl4pPr marL="0" indent="1371600" algn="ctr">
              <a:buClrTx/>
              <a:buSzTx/>
              <a:buFontTx/>
              <a:buNone/>
              <a:defRPr sz="1800"/>
            </a:lvl4pPr>
            <a:lvl5pPr marL="0" indent="1828800" algn="ctr">
              <a:buClrTx/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2" name="Picture 7" descr="Picture 7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" name="Rectangle 8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4" name="Picture 9" descr="Picture 9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Picture 10" descr="Picture 10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673395" y="5986779"/>
            <a:ext cx="223204" cy="2438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9pPr>
    </p:titleStyle>
    <p:bodyStyle>
      <a:lvl1pPr marL="285750" marR="0" indent="-28575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1pPr>
      <a:lvl2pPr marL="800100" marR="0" indent="-34290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2pPr>
      <a:lvl3pPr marL="1295400" marR="0" indent="-38100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3pPr>
      <a:lvl4pPr marL="1628775" marR="0" indent="-257175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4pPr>
      <a:lvl5pPr marL="2122714" marR="0" indent="-293914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5pPr>
      <a:lvl6pPr marL="2677885" marR="0" indent="-391885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6pPr>
      <a:lvl7pPr marL="3135085" marR="0" indent="-391885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7pPr>
      <a:lvl8pPr marL="3592285" marR="0" indent="-391885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8pPr>
      <a:lvl9pPr marL="4049485" marR="0" indent="-391885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15000"/>
        <a:buFont typeface="Arial"/>
        <a:buChar char="•"/>
        <a:tabLst/>
        <a:defRPr sz="2400" b="0" i="0" u="none" strike="noStrike" cap="none" spc="0" baseline="0">
          <a:solidFill>
            <a:srgbClr val="262626"/>
          </a:solidFill>
          <a:uFillTx/>
          <a:latin typeface="Garamond"/>
          <a:ea typeface="Garamond"/>
          <a:cs typeface="Garamond"/>
          <a:sym typeface="Garamond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if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ctangle 8"/>
          <p:cNvSpPr/>
          <p:nvPr/>
        </p:nvSpPr>
        <p:spPr>
          <a:xfrm>
            <a:off x="-1" y="0"/>
            <a:ext cx="12188954" cy="6858000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37" name="Group 10"/>
          <p:cNvGrpSpPr/>
          <p:nvPr/>
        </p:nvGrpSpPr>
        <p:grpSpPr>
          <a:xfrm>
            <a:off x="-1" y="0"/>
            <a:ext cx="12229963" cy="6856215"/>
            <a:chOff x="0" y="0"/>
            <a:chExt cx="12229961" cy="6856214"/>
          </a:xfrm>
        </p:grpSpPr>
        <p:pic>
          <p:nvPicPr>
            <p:cNvPr id="233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4" name="Rectangle 12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35" name="Picture 13" descr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6" name="Picture 14" descr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8" name="Title 1"/>
          <p:cNvSpPr txBox="1">
            <a:spLocks noGrp="1"/>
          </p:cNvSpPr>
          <p:nvPr>
            <p:ph type="ctrTitle"/>
          </p:nvPr>
        </p:nvSpPr>
        <p:spPr>
          <a:xfrm>
            <a:off x="1072267" y="1041400"/>
            <a:ext cx="6528018" cy="234526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 sz="4200" b="1"/>
            </a:pPr>
            <a:r>
              <a:rPr lang="sr-Cyrl-RS" dirty="0"/>
              <a:t>Психички, психолошки и социјални фактори у развоју и одржавању бола</a:t>
            </a:r>
            <a:endParaRPr dirty="0"/>
          </a:p>
        </p:txBody>
      </p:sp>
      <p:sp>
        <p:nvSpPr>
          <p:cNvPr id="239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072267" y="3657597"/>
            <a:ext cx="6528018" cy="18288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sz="2600" b="1" dirty="0" err="1"/>
              <a:t>проф</a:t>
            </a:r>
            <a:r>
              <a:rPr sz="2600" b="1" dirty="0"/>
              <a:t>. </a:t>
            </a:r>
            <a:r>
              <a:rPr sz="2600" b="1" dirty="0" err="1"/>
              <a:t>др</a:t>
            </a:r>
            <a:r>
              <a:rPr sz="2600" b="1" dirty="0"/>
              <a:t> </a:t>
            </a:r>
            <a:r>
              <a:rPr sz="2600" b="1" dirty="0" err="1"/>
              <a:t>Милица</a:t>
            </a:r>
            <a:r>
              <a:rPr sz="2600" b="1" dirty="0"/>
              <a:t> </a:t>
            </a:r>
            <a:r>
              <a:rPr sz="2600" b="1" dirty="0" err="1"/>
              <a:t>М</a:t>
            </a:r>
            <a:r>
              <a:rPr sz="2600" b="1" dirty="0"/>
              <a:t>. </a:t>
            </a:r>
            <a:r>
              <a:rPr sz="2600" b="1" dirty="0" err="1"/>
              <a:t>Боровчанин</a:t>
            </a:r>
            <a:endParaRPr sz="2600" b="1" dirty="0"/>
          </a:p>
          <a:p>
            <a:pPr>
              <a:lnSpc>
                <a:spcPct val="90000"/>
              </a:lnSpc>
            </a:pPr>
            <a:r>
              <a:rPr sz="2600" dirty="0" err="1"/>
              <a:t>Катедра</a:t>
            </a:r>
            <a:r>
              <a:rPr sz="2600" dirty="0"/>
              <a:t> </a:t>
            </a:r>
            <a:r>
              <a:rPr sz="2600" dirty="0" err="1"/>
              <a:t>за</a:t>
            </a:r>
            <a:r>
              <a:rPr sz="2600" dirty="0"/>
              <a:t> </a:t>
            </a:r>
            <a:r>
              <a:rPr sz="2600" dirty="0" err="1"/>
              <a:t>психијатрију</a:t>
            </a:r>
            <a:endParaRPr sz="2600" dirty="0"/>
          </a:p>
          <a:p>
            <a:pPr>
              <a:lnSpc>
                <a:spcPct val="90000"/>
              </a:lnSpc>
            </a:pPr>
            <a:r>
              <a:rPr sz="2600" dirty="0" err="1"/>
              <a:t>Факултет</a:t>
            </a:r>
            <a:r>
              <a:rPr sz="2600" dirty="0"/>
              <a:t> </a:t>
            </a:r>
            <a:r>
              <a:rPr sz="2600" dirty="0" err="1"/>
              <a:t>медицинских</a:t>
            </a:r>
            <a:r>
              <a:rPr sz="2600" dirty="0"/>
              <a:t> </a:t>
            </a:r>
            <a:r>
              <a:rPr sz="2600" dirty="0" err="1"/>
              <a:t>наука</a:t>
            </a:r>
            <a:r>
              <a:rPr sz="2600" dirty="0"/>
              <a:t>, </a:t>
            </a:r>
            <a:endParaRPr lang="sr-Cyrl-RS" sz="2600" dirty="0"/>
          </a:p>
          <a:p>
            <a:pPr>
              <a:lnSpc>
                <a:spcPct val="90000"/>
              </a:lnSpc>
            </a:pPr>
            <a:r>
              <a:rPr sz="2600" dirty="0" err="1"/>
              <a:t>Универзитет</a:t>
            </a:r>
            <a:r>
              <a:rPr sz="2600" dirty="0"/>
              <a:t> </a:t>
            </a:r>
            <a:r>
              <a:rPr sz="2600" dirty="0" err="1"/>
              <a:t>у</a:t>
            </a:r>
            <a:r>
              <a:rPr sz="2600" dirty="0"/>
              <a:t> </a:t>
            </a:r>
            <a:r>
              <a:rPr sz="2600" dirty="0" err="1"/>
              <a:t>Крагујевцу</a:t>
            </a:r>
            <a:endParaRPr sz="2600" dirty="0"/>
          </a:p>
        </p:txBody>
      </p:sp>
      <p:sp>
        <p:nvSpPr>
          <p:cNvPr id="240" name="Straight Connector 16"/>
          <p:cNvSpPr/>
          <p:nvPr/>
        </p:nvSpPr>
        <p:spPr>
          <a:xfrm>
            <a:off x="1108044" y="3541181"/>
            <a:ext cx="6492242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" name="Rectangle 18"/>
          <p:cNvSpPr/>
          <p:nvPr/>
        </p:nvSpPr>
        <p:spPr>
          <a:xfrm>
            <a:off x="8054661" y="1092199"/>
            <a:ext cx="3059207" cy="4515106"/>
          </a:xfrm>
          <a:prstGeom prst="rect">
            <a:avLst/>
          </a:prstGeom>
          <a:solidFill>
            <a:srgbClr val="FFFFFF"/>
          </a:solidFill>
          <a:ln w="57150">
            <a:solidFill>
              <a:srgbClr val="80808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44" name="Picture 46"/>
          <p:cNvGrpSpPr/>
          <p:nvPr/>
        </p:nvGrpSpPr>
        <p:grpSpPr>
          <a:xfrm>
            <a:off x="8374701" y="1745787"/>
            <a:ext cx="2433794" cy="3187622"/>
            <a:chOff x="0" y="0"/>
            <a:chExt cx="2433792" cy="3187621"/>
          </a:xfrm>
        </p:grpSpPr>
        <p:sp>
          <p:nvSpPr>
            <p:cNvPr id="242" name="Rectangle"/>
            <p:cNvSpPr/>
            <p:nvPr/>
          </p:nvSpPr>
          <p:spPr>
            <a:xfrm>
              <a:off x="0" y="0"/>
              <a:ext cx="2433793" cy="31876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243" name="image7.pdf" descr="image7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2433793" cy="31876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5" name="Picture 46">
            <a:extLst>
              <a:ext uri="{FF2B5EF4-FFF2-40B4-BE49-F238E27FC236}">
                <a16:creationId xmlns:a16="http://schemas.microsoft.com/office/drawing/2014/main" id="{711ADFC3-2E43-7041-800B-6CD04FF24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74701" y="1745787"/>
            <a:ext cx="2433793" cy="3187622"/>
          </a:xfrm>
          <a:prstGeom prst="rect">
            <a:avLst/>
          </a:prstGeom>
          <a:solidFill>
            <a:schemeClr val="bg1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/>
          <a:p>
            <a:r>
              <a:t>Поремећаји сна и карцином</a:t>
            </a:r>
          </a:p>
        </p:txBody>
      </p:sp>
      <p:sp>
        <p:nvSpPr>
          <p:cNvPr id="326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endParaRPr/>
          </a:p>
          <a:p>
            <a:pPr algn="ctr"/>
            <a:r>
              <a:t>Јака повезаност тешкоћа спавања са болом и емоционалним дистресом пацијената са активним карциномом и оних који су преживели</a:t>
            </a:r>
          </a:p>
        </p:txBody>
      </p:sp>
      <p:sp>
        <p:nvSpPr>
          <p:cNvPr id="327" name="TextBox 3"/>
          <p:cNvSpPr txBox="1"/>
          <p:nvPr/>
        </p:nvSpPr>
        <p:spPr>
          <a:xfrm>
            <a:off x="7593147" y="5875868"/>
            <a:ext cx="3763819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Sharma et al., </a:t>
            </a:r>
            <a:r>
              <a:rPr dirty="0" err="1"/>
              <a:t>Psychooncology</a:t>
            </a:r>
            <a:r>
              <a:rPr dirty="0"/>
              <a:t>. 2012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/>
          <a:p>
            <a:r>
              <a:t>Бол и анксиозни поремећаји</a:t>
            </a:r>
          </a:p>
        </p:txBody>
      </p:sp>
      <p:sp>
        <p:nvSpPr>
          <p:cNvPr id="33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047404" y="2556930"/>
            <a:ext cx="10291155" cy="3642102"/>
          </a:xfrm>
          <a:prstGeom prst="rect">
            <a:avLst/>
          </a:prstGeom>
        </p:spPr>
        <p:txBody>
          <a:bodyPr/>
          <a:lstStyle/>
          <a:p>
            <a:pPr>
              <a:buFont typeface="Courier New"/>
              <a:buChar char="o"/>
              <a:defRPr sz="2000"/>
            </a:pPr>
            <a:r>
              <a:t>Преваленца већа 50% код поремећаја темпоромандибуларног зглоба, фибромиалгије и хроничног бола у стомаку</a:t>
            </a:r>
          </a:p>
          <a:p>
            <a:pPr>
              <a:buFont typeface="Courier New"/>
              <a:buChar char="o"/>
              <a:defRPr sz="2000"/>
            </a:pPr>
            <a:r>
              <a:t>Преваленца од 35-40% код мигрене, бола у леђима и неуропатског бола</a:t>
            </a:r>
          </a:p>
          <a:p>
            <a:pPr>
              <a:buFont typeface="Courier New"/>
              <a:buChar char="o"/>
              <a:defRPr sz="2000"/>
            </a:pPr>
            <a:r>
              <a:t>У свим групама хроничног бола преваленца: </a:t>
            </a:r>
          </a:p>
          <a:p>
            <a:pPr marL="742950" lvl="1" indent="-285750">
              <a:buFontTx/>
              <a:buChar char="➢"/>
              <a:defRPr sz="1800"/>
            </a:pPr>
            <a:r>
              <a:t>генерализованог анксиозног поремећаја 1-10%</a:t>
            </a:r>
            <a:endParaRPr sz="2000"/>
          </a:p>
          <a:p>
            <a:pPr marL="742950" lvl="1" indent="-285750">
              <a:buFontTx/>
              <a:buChar char="➢"/>
              <a:defRPr sz="1800"/>
            </a:pPr>
            <a:r>
              <a:t>паничног поремећаја 1-28%</a:t>
            </a:r>
            <a:endParaRPr sz="2000"/>
          </a:p>
          <a:p>
            <a:pPr marL="742950" lvl="1" indent="-285750">
              <a:buFontTx/>
              <a:buChar char="➢"/>
              <a:defRPr sz="1800"/>
            </a:pPr>
            <a:r>
              <a:t>агорафобије 1-8%</a:t>
            </a:r>
            <a:endParaRPr sz="2000"/>
          </a:p>
          <a:p>
            <a:pPr marL="742950" lvl="1" indent="-285750">
              <a:buFontTx/>
              <a:buChar char="➢"/>
              <a:defRPr sz="1800"/>
            </a:pPr>
            <a:r>
              <a:t>посттрауматског стресног поремећаја 1-23%</a:t>
            </a:r>
            <a:endParaRPr sz="2000"/>
          </a:p>
          <a:p>
            <a:pPr>
              <a:defRPr sz="2000"/>
            </a:pPr>
            <a:r>
              <a:t>Двосмерни однос између хроничног бола и анксиозности (мигрена)</a:t>
            </a:r>
          </a:p>
        </p:txBody>
      </p:sp>
      <p:sp>
        <p:nvSpPr>
          <p:cNvPr id="333" name="TextBox 3"/>
          <p:cNvSpPr txBox="1"/>
          <p:nvPr/>
        </p:nvSpPr>
        <p:spPr>
          <a:xfrm>
            <a:off x="7491612" y="5647705"/>
            <a:ext cx="384694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/>
              <a:t>Saunders et al., 2008; </a:t>
            </a:r>
          </a:p>
          <a:p>
            <a:pPr algn="r"/>
            <a:r>
              <a:rPr dirty="0" err="1"/>
              <a:t>Bruffaerts</a:t>
            </a:r>
            <a:r>
              <a:rPr dirty="0"/>
              <a:t> et al., 2015</a:t>
            </a:r>
            <a:r>
              <a:rPr lang="sr-Cyrl-RS" dirty="0"/>
              <a:t>.</a:t>
            </a:r>
            <a:endParaRPr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900"/>
            </a:lvl1pPr>
          </a:lstStyle>
          <a:p>
            <a:r>
              <a:rPr sz="3800" dirty="0" err="1"/>
              <a:t>Замор</a:t>
            </a:r>
            <a:r>
              <a:rPr sz="3800" dirty="0"/>
              <a:t> </a:t>
            </a:r>
            <a:r>
              <a:rPr sz="3800" dirty="0" err="1"/>
              <a:t>и</a:t>
            </a:r>
            <a:r>
              <a:rPr sz="3800" dirty="0"/>
              <a:t> </a:t>
            </a:r>
            <a:r>
              <a:rPr sz="3800" dirty="0" err="1"/>
              <a:t>когнитивне</a:t>
            </a:r>
            <a:r>
              <a:rPr sz="3800" dirty="0"/>
              <a:t> </a:t>
            </a:r>
            <a:r>
              <a:rPr sz="3800" dirty="0" err="1"/>
              <a:t>измене</a:t>
            </a:r>
            <a:r>
              <a:rPr sz="3800" dirty="0"/>
              <a:t> </a:t>
            </a:r>
            <a:r>
              <a:rPr sz="3800" dirty="0" err="1"/>
              <a:t>у</a:t>
            </a:r>
            <a:r>
              <a:rPr sz="3800" dirty="0"/>
              <a:t> </a:t>
            </a:r>
            <a:r>
              <a:rPr sz="3800" dirty="0" err="1"/>
              <a:t>болним</a:t>
            </a:r>
            <a:r>
              <a:rPr sz="3800" dirty="0"/>
              <a:t> </a:t>
            </a:r>
            <a:r>
              <a:rPr sz="3800" dirty="0" err="1"/>
              <a:t>стањима</a:t>
            </a:r>
            <a:endParaRPr sz="3800" dirty="0"/>
          </a:p>
        </p:txBody>
      </p:sp>
      <p:sp>
        <p:nvSpPr>
          <p:cNvPr id="336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pPr>
              <a:buFont typeface="Courier New"/>
              <a:buChar char="o"/>
            </a:pPr>
            <a:r>
              <a:t>По ишчезавању телесне болести </a:t>
            </a:r>
            <a:r>
              <a:rPr b="1">
                <a:solidFill>
                  <a:srgbClr val="000000"/>
                </a:solidFill>
              </a:rPr>
              <a:t>заостају</a:t>
            </a:r>
            <a:r>
              <a:t> извесне измене у расположењу, когницији и понашању </a:t>
            </a:r>
          </a:p>
          <a:p>
            <a:pPr>
              <a:buFont typeface="Courier New"/>
              <a:buChar char="o"/>
            </a:pPr>
            <a:r>
              <a:t>Контроверзан је налаз повезаности </a:t>
            </a:r>
            <a:r>
              <a:rPr b="1">
                <a:solidFill>
                  <a:srgbClr val="000000"/>
                </a:solidFill>
              </a:rPr>
              <a:t>већег когнитивног пропадања са смањењем преваленце бола пацијената са карциномом</a:t>
            </a:r>
          </a:p>
          <a:p>
            <a:pPr>
              <a:buFont typeface="Courier New"/>
              <a:buChar char="o"/>
            </a:pPr>
            <a:r>
              <a:t>Kоегзистенција бола и замора је повезана са </a:t>
            </a:r>
            <a:r>
              <a:rPr b="1"/>
              <a:t>истовременим јављањем депресије и анксиозности</a:t>
            </a:r>
          </a:p>
        </p:txBody>
      </p:sp>
      <p:sp>
        <p:nvSpPr>
          <p:cNvPr id="337" name="TextBox 3"/>
          <p:cNvSpPr txBox="1"/>
          <p:nvPr/>
        </p:nvSpPr>
        <p:spPr>
          <a:xfrm>
            <a:off x="7652525" y="5656940"/>
            <a:ext cx="376381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/>
              <a:t>Walker et al., </a:t>
            </a:r>
            <a:r>
              <a:rPr dirty="0" err="1"/>
              <a:t>Pharmacol</a:t>
            </a:r>
            <a:r>
              <a:rPr dirty="0"/>
              <a:t> Rev. 2013; </a:t>
            </a:r>
          </a:p>
          <a:p>
            <a:pPr algn="r"/>
            <a:r>
              <a:rPr dirty="0"/>
              <a:t>McBeth et al., J </a:t>
            </a:r>
            <a:r>
              <a:rPr dirty="0" err="1"/>
              <a:t>Psychosom</a:t>
            </a:r>
            <a:r>
              <a:rPr dirty="0"/>
              <a:t> Res. 2015.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/>
          <a:p>
            <a:r>
              <a:t>Бол и депресивност</a:t>
            </a:r>
          </a:p>
        </p:txBody>
      </p:sp>
      <p:sp>
        <p:nvSpPr>
          <p:cNvPr id="342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buFont typeface="Courier New"/>
              <a:buChar char="o"/>
            </a:pPr>
            <a:r>
              <a:t>Код особа са симптомима бола је </a:t>
            </a:r>
            <a:r>
              <a:rPr b="1">
                <a:solidFill>
                  <a:srgbClr val="000000"/>
                </a:solidFill>
              </a:rPr>
              <a:t>два пута већа вероватноћа да ће бити депресивни </a:t>
            </a:r>
            <a:r>
              <a:t>него код оних који немају болове</a:t>
            </a:r>
          </a:p>
          <a:p>
            <a:pPr>
              <a:buFont typeface="Courier New"/>
              <a:buChar char="o"/>
            </a:pPr>
            <a:r>
              <a:t>Стопа депресије се повећава уколико је </a:t>
            </a:r>
            <a:r>
              <a:rPr b="1">
                <a:solidFill>
                  <a:srgbClr val="000000"/>
                </a:solidFill>
              </a:rPr>
              <a:t>бол хроничан или укључује више типова бола</a:t>
            </a:r>
          </a:p>
          <a:p>
            <a:pPr>
              <a:buFont typeface="Courier New"/>
              <a:buChar char="o"/>
            </a:pPr>
            <a:r>
              <a:t>Особе код којих се бол и депресија јављају заједно обично имају лошије исходе лечења и свеукупно функционисање</a:t>
            </a:r>
          </a:p>
        </p:txBody>
      </p:sp>
      <p:sp>
        <p:nvSpPr>
          <p:cNvPr id="343" name="TextBox 3"/>
          <p:cNvSpPr txBox="1"/>
          <p:nvPr/>
        </p:nvSpPr>
        <p:spPr>
          <a:xfrm>
            <a:off x="3479009" y="5678878"/>
            <a:ext cx="7908833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t>Национални водич добре клиничке праксе за дијагностиковање и лечење депресије. Београд: Агенција за акредитацију здравствених установа, 2012.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Group 7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347" name="Picture 8" descr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8" name="Rectangle 9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349" name="Picture 10" descr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0" name="Picture 11" descr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52" name="Straight Connector 13"/>
          <p:cNvSpPr/>
          <p:nvPr/>
        </p:nvSpPr>
        <p:spPr>
          <a:xfrm>
            <a:off x="1396169" y="2421465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3" name="Rectangle 15"/>
          <p:cNvSpPr/>
          <p:nvPr/>
        </p:nvSpPr>
        <p:spPr>
          <a:xfrm>
            <a:off x="-1" y="0"/>
            <a:ext cx="12188954" cy="6858000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58" name="Group 17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354" name="Picture 18" descr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5" name="Rectangle 19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356" name="Picture 20" descr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7" name="Picture 21" descr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59" name="Rectangle 23"/>
          <p:cNvSpPr/>
          <p:nvPr/>
        </p:nvSpPr>
        <p:spPr>
          <a:xfrm>
            <a:off x="1092642" y="1092199"/>
            <a:ext cx="5942689" cy="4515106"/>
          </a:xfrm>
          <a:prstGeom prst="rect">
            <a:avLst/>
          </a:prstGeom>
          <a:solidFill>
            <a:srgbClr val="FFFFFF"/>
          </a:solidFill>
          <a:ln w="57150">
            <a:solidFill>
              <a:srgbClr val="80808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60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682" y="1426040"/>
            <a:ext cx="5278778" cy="3827114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Straight Connector 25"/>
          <p:cNvSpPr/>
          <p:nvPr/>
        </p:nvSpPr>
        <p:spPr>
          <a:xfrm>
            <a:off x="7520089" y="2400638"/>
            <a:ext cx="3376508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2" name="TextBox 4"/>
          <p:cNvSpPr txBox="1"/>
          <p:nvPr/>
        </p:nvSpPr>
        <p:spPr>
          <a:xfrm>
            <a:off x="7581543" y="1270660"/>
            <a:ext cx="3754093" cy="4977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defTabSz="365760">
              <a:lnSpc>
                <a:spcPct val="80000"/>
              </a:lnSpc>
              <a:spcBef>
                <a:spcPts val="400"/>
              </a:spcBef>
              <a:defRPr sz="2080" b="1">
                <a:solidFill>
                  <a:srgbClr val="262626"/>
                </a:solidFill>
              </a:defRPr>
            </a:pPr>
            <a:r>
              <a:rPr dirty="0" err="1"/>
              <a:t>Акутна</a:t>
            </a:r>
            <a:r>
              <a:rPr dirty="0"/>
              <a:t> </a:t>
            </a:r>
            <a:r>
              <a:rPr dirty="0" err="1"/>
              <a:t>инфламација</a:t>
            </a:r>
            <a:r>
              <a:rPr dirty="0"/>
              <a:t>, </a:t>
            </a:r>
            <a:r>
              <a:rPr dirty="0" err="1"/>
              <a:t>акутни</a:t>
            </a:r>
            <a:r>
              <a:rPr dirty="0"/>
              <a:t> </a:t>
            </a:r>
            <a:r>
              <a:rPr dirty="0" err="1"/>
              <a:t>бол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измене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понашању</a:t>
            </a:r>
            <a:endParaRPr lang="sr-Cyrl-RS" sz="8320" dirty="0"/>
          </a:p>
          <a:p>
            <a:pPr defTabSz="365760">
              <a:lnSpc>
                <a:spcPct val="80000"/>
              </a:lnSpc>
              <a:spcBef>
                <a:spcPts val="400"/>
              </a:spcBef>
              <a:defRPr sz="2080" b="1">
                <a:solidFill>
                  <a:srgbClr val="262626"/>
                </a:solidFill>
              </a:defRPr>
            </a:pPr>
            <a:endParaRPr sz="8320" dirty="0"/>
          </a:p>
          <a:p>
            <a:pPr defTabSz="365760">
              <a:lnSpc>
                <a:spcPct val="80000"/>
              </a:lnSpc>
              <a:spcBef>
                <a:spcPts val="400"/>
              </a:spcBef>
              <a:defRPr sz="2080" b="1">
                <a:solidFill>
                  <a:srgbClr val="262626"/>
                </a:solidFill>
              </a:defRPr>
            </a:pPr>
            <a:r>
              <a:rPr dirty="0" err="1"/>
              <a:t>Хронична</a:t>
            </a:r>
            <a:r>
              <a:rPr dirty="0"/>
              <a:t> </a:t>
            </a:r>
            <a:r>
              <a:rPr dirty="0" err="1"/>
              <a:t>инфламација</a:t>
            </a:r>
            <a:r>
              <a:rPr dirty="0"/>
              <a:t>, </a:t>
            </a:r>
            <a:r>
              <a:rPr dirty="0" err="1"/>
              <a:t>хронични</a:t>
            </a:r>
            <a:r>
              <a:rPr dirty="0"/>
              <a:t> </a:t>
            </a:r>
            <a:r>
              <a:rPr dirty="0" err="1"/>
              <a:t>бол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депресија</a:t>
            </a:r>
            <a:endParaRPr sz="8320" dirty="0"/>
          </a:p>
          <a:p>
            <a:pPr defTabSz="365760">
              <a:lnSpc>
                <a:spcPct val="80000"/>
              </a:lnSpc>
              <a:spcBef>
                <a:spcPts val="400"/>
              </a:spcBef>
              <a:defRPr sz="3040">
                <a:solidFill>
                  <a:srgbClr val="262626"/>
                </a:solidFill>
              </a:defRPr>
            </a:pPr>
            <a:endParaRPr sz="8320" dirty="0"/>
          </a:p>
          <a:p>
            <a:pPr defTabSz="365760">
              <a:lnSpc>
                <a:spcPct val="80000"/>
              </a:lnSpc>
              <a:spcBef>
                <a:spcPts val="400"/>
              </a:spcBef>
              <a:defRPr sz="1440">
                <a:solidFill>
                  <a:srgbClr val="262626"/>
                </a:solidFill>
              </a:defRPr>
            </a:pPr>
            <a:r>
              <a:rPr dirty="0"/>
              <a:t>GRK2 – G protein-coupled receptor kinase 2 </a:t>
            </a:r>
            <a:endParaRPr sz="320" dirty="0">
              <a:latin typeface="Arial"/>
              <a:ea typeface="Arial"/>
              <a:cs typeface="Arial"/>
              <a:sym typeface="Arial"/>
            </a:endParaRPr>
          </a:p>
          <a:p>
            <a:pPr defTabSz="365760">
              <a:lnSpc>
                <a:spcPct val="80000"/>
              </a:lnSpc>
              <a:defRPr sz="1440">
                <a:solidFill>
                  <a:srgbClr val="262626"/>
                </a:solidFill>
              </a:defRPr>
            </a:pPr>
            <a:r>
              <a:rPr dirty="0"/>
              <a:t>GABA – </a:t>
            </a:r>
            <a:r>
              <a:rPr dirty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g</a:t>
            </a:r>
            <a:r>
              <a:rPr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-</a:t>
            </a:r>
            <a:r>
              <a:rPr dirty="0" err="1"/>
              <a:t>аминобутерна</a:t>
            </a:r>
            <a:r>
              <a:rPr dirty="0"/>
              <a:t> </a:t>
            </a:r>
            <a:r>
              <a:rPr dirty="0" err="1"/>
              <a:t>киселина</a:t>
            </a:r>
            <a:endParaRPr sz="320" dirty="0">
              <a:latin typeface="Arial"/>
              <a:ea typeface="Arial"/>
              <a:cs typeface="Arial"/>
              <a:sym typeface="Arial"/>
            </a:endParaRPr>
          </a:p>
          <a:p>
            <a:pPr defTabSz="365760">
              <a:lnSpc>
                <a:spcPct val="80000"/>
              </a:lnSpc>
              <a:spcBef>
                <a:spcPts val="400"/>
              </a:spcBef>
              <a:defRPr sz="1440">
                <a:solidFill>
                  <a:srgbClr val="262626"/>
                </a:solidFill>
              </a:defRPr>
            </a:pPr>
            <a:r>
              <a:rPr dirty="0"/>
              <a:t>IDO – indolamine  2,3-dioxygenase </a:t>
            </a:r>
            <a:endParaRPr sz="320" dirty="0">
              <a:latin typeface="Arial"/>
              <a:ea typeface="Arial"/>
              <a:cs typeface="Arial"/>
              <a:sym typeface="Arial"/>
            </a:endParaRPr>
          </a:p>
          <a:p>
            <a:pPr defTabSz="365760">
              <a:lnSpc>
                <a:spcPct val="80000"/>
              </a:lnSpc>
              <a:spcBef>
                <a:spcPts val="400"/>
              </a:spcBef>
              <a:defRPr sz="5760">
                <a:solidFill>
                  <a:srgbClr val="262626"/>
                </a:solidFill>
              </a:defRPr>
            </a:pPr>
            <a:endParaRPr sz="32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Rectangle 3"/>
          <p:cNvSpPr txBox="1"/>
          <p:nvPr/>
        </p:nvSpPr>
        <p:spPr>
          <a:xfrm>
            <a:off x="5087620" y="2400638"/>
            <a:ext cx="1545399" cy="1424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b="1"/>
            </a:pPr>
            <a:r>
              <a:t>GRK2</a:t>
            </a:r>
          </a:p>
          <a:p>
            <a:pPr algn="r">
              <a:defRPr b="1"/>
            </a:pPr>
            <a:r>
              <a:t> цитокини</a:t>
            </a:r>
          </a:p>
          <a:p>
            <a:pPr algn="r">
              <a:defRPr b="1"/>
            </a:pPr>
            <a:r>
              <a:t>глутамат</a:t>
            </a:r>
            <a:br/>
            <a:r>
              <a:t>GABA</a:t>
            </a:r>
          </a:p>
          <a:p>
            <a:pPr algn="r">
              <a:defRPr b="1"/>
            </a:pPr>
            <a:r>
              <a:t>IDO</a:t>
            </a:r>
          </a:p>
        </p:txBody>
      </p:sp>
      <p:sp>
        <p:nvSpPr>
          <p:cNvPr id="364" name="TextBox 22"/>
          <p:cNvSpPr txBox="1"/>
          <p:nvPr/>
        </p:nvSpPr>
        <p:spPr>
          <a:xfrm>
            <a:off x="7564369" y="5658158"/>
            <a:ext cx="377126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>
                <a:solidFill>
                  <a:srgbClr val="262626"/>
                </a:solidFill>
              </a:defRPr>
            </a:pPr>
            <a:r>
              <a:rPr dirty="0"/>
              <a:t>Myers, Oncol </a:t>
            </a:r>
            <a:r>
              <a:rPr dirty="0" err="1"/>
              <a:t>Nurs</a:t>
            </a:r>
            <a:r>
              <a:rPr dirty="0"/>
              <a:t> Forum. 2008;</a:t>
            </a:r>
          </a:p>
          <a:p>
            <a:pPr algn="r">
              <a:defRPr>
                <a:solidFill>
                  <a:srgbClr val="262626"/>
                </a:solidFill>
              </a:defRPr>
            </a:pPr>
            <a:r>
              <a:rPr dirty="0"/>
              <a:t>Walker et al., </a:t>
            </a:r>
            <a:r>
              <a:rPr dirty="0" err="1"/>
              <a:t>Pharmacol</a:t>
            </a:r>
            <a:r>
              <a:rPr dirty="0"/>
              <a:t> Rev 2014</a:t>
            </a:r>
            <a:r>
              <a:rPr lang="sr-Cyrl-RS" dirty="0"/>
              <a:t>.</a:t>
            </a:r>
            <a:endParaRPr dirty="0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itle 1"/>
          <p:cNvSpPr txBox="1"/>
          <p:nvPr/>
        </p:nvSpPr>
        <p:spPr>
          <a:xfrm>
            <a:off x="1004323" y="1527175"/>
            <a:ext cx="2660910" cy="329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/>
            </a:lvl1pPr>
          </a:lstStyle>
          <a:p>
            <a:r>
              <a:t>Интерекације имунског система и мозга у основи коморбидитета бола и депресије</a:t>
            </a:r>
          </a:p>
        </p:txBody>
      </p:sp>
      <p:sp>
        <p:nvSpPr>
          <p:cNvPr id="369" name="TextBox 3"/>
          <p:cNvSpPr txBox="1"/>
          <p:nvPr/>
        </p:nvSpPr>
        <p:spPr>
          <a:xfrm>
            <a:off x="1575283" y="5116731"/>
            <a:ext cx="1194436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/>
            </a:lvl1pPr>
          </a:lstStyle>
          <a:p>
            <a:r>
              <a:t>хронични болни синдром</a:t>
            </a:r>
          </a:p>
        </p:txBody>
      </p:sp>
      <p:sp>
        <p:nvSpPr>
          <p:cNvPr id="370" name="TextBox 4"/>
          <p:cNvSpPr txBox="1"/>
          <p:nvPr/>
        </p:nvSpPr>
        <p:spPr>
          <a:xfrm>
            <a:off x="4357751" y="5343556"/>
            <a:ext cx="204959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b="1" dirty="0" err="1"/>
              <a:t>неуроинфламација</a:t>
            </a:r>
            <a:endParaRPr b="1" dirty="0"/>
          </a:p>
        </p:txBody>
      </p:sp>
      <p:sp>
        <p:nvSpPr>
          <p:cNvPr id="371" name="TextBox 5"/>
          <p:cNvSpPr txBox="1"/>
          <p:nvPr/>
        </p:nvSpPr>
        <p:spPr>
          <a:xfrm>
            <a:off x="4525645" y="4124325"/>
            <a:ext cx="1480186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активација глијалних ћелија</a:t>
            </a:r>
          </a:p>
        </p:txBody>
      </p:sp>
      <p:sp>
        <p:nvSpPr>
          <p:cNvPr id="372" name="TextBox 6"/>
          <p:cNvSpPr txBox="1"/>
          <p:nvPr/>
        </p:nvSpPr>
        <p:spPr>
          <a:xfrm>
            <a:off x="6631745" y="4410075"/>
            <a:ext cx="1795535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IL-1β</a:t>
            </a:r>
          </a:p>
          <a:p>
            <a:pPr algn="ctr"/>
            <a:r>
              <a:t>кичмене мождине</a:t>
            </a:r>
          </a:p>
        </p:txBody>
      </p:sp>
      <p:sp>
        <p:nvSpPr>
          <p:cNvPr id="373" name="TextBox 7"/>
          <p:cNvSpPr txBox="1"/>
          <p:nvPr/>
        </p:nvSpPr>
        <p:spPr>
          <a:xfrm>
            <a:off x="3739832" y="1981200"/>
            <a:ext cx="1194437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кинуренин у крви</a:t>
            </a:r>
          </a:p>
        </p:txBody>
      </p:sp>
      <p:sp>
        <p:nvSpPr>
          <p:cNvPr id="374" name="TextBox 8"/>
          <p:cNvSpPr txBox="1"/>
          <p:nvPr/>
        </p:nvSpPr>
        <p:spPr>
          <a:xfrm>
            <a:off x="5882957" y="1123950"/>
            <a:ext cx="1051562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r>
              <a:t>мождани</a:t>
            </a:r>
          </a:p>
          <a:p>
            <a:pPr algn="ctr"/>
            <a:r>
              <a:t>IL-1β</a:t>
            </a:r>
          </a:p>
        </p:txBody>
      </p:sp>
      <p:sp>
        <p:nvSpPr>
          <p:cNvPr id="375" name="TextBox 9"/>
          <p:cNvSpPr txBox="1"/>
          <p:nvPr/>
        </p:nvSpPr>
        <p:spPr>
          <a:xfrm>
            <a:off x="7383144" y="1838325"/>
            <a:ext cx="1337311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кинолинска киселина</a:t>
            </a:r>
          </a:p>
        </p:txBody>
      </p:sp>
      <p:sp>
        <p:nvSpPr>
          <p:cNvPr id="376" name="TextBox 9"/>
          <p:cNvSpPr txBox="1"/>
          <p:nvPr/>
        </p:nvSpPr>
        <p:spPr>
          <a:xfrm>
            <a:off x="9812019" y="1981200"/>
            <a:ext cx="1618299" cy="434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/>
            </a:lvl1pPr>
          </a:lstStyle>
          <a:p>
            <a:r>
              <a:t>депресија</a:t>
            </a:r>
          </a:p>
        </p:txBody>
      </p:sp>
      <p:sp>
        <p:nvSpPr>
          <p:cNvPr id="377" name="TextBox 10"/>
          <p:cNvSpPr txBox="1"/>
          <p:nvPr/>
        </p:nvSpPr>
        <p:spPr>
          <a:xfrm>
            <a:off x="9883457" y="4338637"/>
            <a:ext cx="1656397" cy="434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/>
            </a:lvl1pPr>
          </a:lstStyle>
          <a:p>
            <a:r>
              <a:t>алодинија</a:t>
            </a:r>
          </a:p>
        </p:txBody>
      </p:sp>
      <p:sp>
        <p:nvSpPr>
          <p:cNvPr id="378" name="Up Arrow 11"/>
          <p:cNvSpPr/>
          <p:nvPr/>
        </p:nvSpPr>
        <p:spPr>
          <a:xfrm>
            <a:off x="5051411" y="4981588"/>
            <a:ext cx="428629" cy="357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08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79" name="Right Arrow 12"/>
          <p:cNvSpPr/>
          <p:nvPr/>
        </p:nvSpPr>
        <p:spPr>
          <a:xfrm>
            <a:off x="5908668" y="4338646"/>
            <a:ext cx="571505" cy="48463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0" name="Up Arrow 13"/>
          <p:cNvSpPr/>
          <p:nvPr/>
        </p:nvSpPr>
        <p:spPr>
          <a:xfrm rot="20095616">
            <a:off x="6733910" y="1815961"/>
            <a:ext cx="484633" cy="2653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72"/>
                </a:moveTo>
                <a:lnTo>
                  <a:pt x="10800" y="0"/>
                </a:lnTo>
                <a:lnTo>
                  <a:pt x="21600" y="1972"/>
                </a:lnTo>
                <a:lnTo>
                  <a:pt x="16200" y="1972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97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1" name="TextBox 15"/>
          <p:cNvSpPr txBox="1"/>
          <p:nvPr/>
        </p:nvSpPr>
        <p:spPr>
          <a:xfrm>
            <a:off x="4934881" y="2767013"/>
            <a:ext cx="1117326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IDO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algn="ctr"/>
            <a:r>
              <a:t>IL-1β јетре</a:t>
            </a:r>
          </a:p>
        </p:txBody>
      </p:sp>
      <p:sp>
        <p:nvSpPr>
          <p:cNvPr id="382" name="Down Arrow 15"/>
          <p:cNvSpPr/>
          <p:nvPr/>
        </p:nvSpPr>
        <p:spPr>
          <a:xfrm rot="1596262">
            <a:off x="5530586" y="1752158"/>
            <a:ext cx="484633" cy="9784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50"/>
                </a:moveTo>
                <a:lnTo>
                  <a:pt x="5400" y="1625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50"/>
                </a:lnTo>
                <a:lnTo>
                  <a:pt x="21600" y="1625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3" name="Left Arrow 16"/>
          <p:cNvSpPr/>
          <p:nvPr/>
        </p:nvSpPr>
        <p:spPr>
          <a:xfrm rot="2814608">
            <a:off x="4190051" y="2657139"/>
            <a:ext cx="691955" cy="484633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4" name="Right Arrow 17"/>
          <p:cNvSpPr/>
          <p:nvPr/>
        </p:nvSpPr>
        <p:spPr>
          <a:xfrm>
            <a:off x="8837625" y="4338646"/>
            <a:ext cx="978409" cy="48463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5" name="Right Arrow 18"/>
          <p:cNvSpPr/>
          <p:nvPr/>
        </p:nvSpPr>
        <p:spPr>
          <a:xfrm>
            <a:off x="8837625" y="1981192"/>
            <a:ext cx="978409" cy="48463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6" name="U-Turn Arrow 19"/>
          <p:cNvSpPr/>
          <p:nvPr/>
        </p:nvSpPr>
        <p:spPr>
          <a:xfrm>
            <a:off x="4194156" y="838184"/>
            <a:ext cx="4071967" cy="1163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9450"/>
                </a:lnTo>
                <a:cubicBezTo>
                  <a:pt x="0" y="4231"/>
                  <a:pt x="1209" y="0"/>
                  <a:pt x="2700" y="0"/>
                </a:cubicBezTo>
                <a:lnTo>
                  <a:pt x="18128" y="0"/>
                </a:lnTo>
                <a:cubicBezTo>
                  <a:pt x="19619" y="0"/>
                  <a:pt x="20828" y="4231"/>
                  <a:pt x="20828" y="9450"/>
                </a:cubicBezTo>
                <a:lnTo>
                  <a:pt x="20828" y="10800"/>
                </a:lnTo>
                <a:lnTo>
                  <a:pt x="21600" y="10800"/>
                </a:lnTo>
                <a:lnTo>
                  <a:pt x="20057" y="16200"/>
                </a:lnTo>
                <a:lnTo>
                  <a:pt x="18514" y="10800"/>
                </a:lnTo>
                <a:lnTo>
                  <a:pt x="19285" y="10800"/>
                </a:lnTo>
                <a:lnTo>
                  <a:pt x="19285" y="9450"/>
                </a:lnTo>
                <a:cubicBezTo>
                  <a:pt x="19285" y="7213"/>
                  <a:pt x="18767" y="5400"/>
                  <a:pt x="18128" y="5400"/>
                </a:cubicBezTo>
                <a:lnTo>
                  <a:pt x="2700" y="5400"/>
                </a:lnTo>
                <a:cubicBezTo>
                  <a:pt x="2061" y="5400"/>
                  <a:pt x="1543" y="7213"/>
                  <a:pt x="1543" y="9450"/>
                </a:cubicBezTo>
                <a:lnTo>
                  <a:pt x="1543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7" name="TextBox 21"/>
          <p:cNvSpPr txBox="1"/>
          <p:nvPr/>
        </p:nvSpPr>
        <p:spPr>
          <a:xfrm>
            <a:off x="6097270" y="766762"/>
            <a:ext cx="642377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KMO</a:t>
            </a:r>
          </a:p>
        </p:txBody>
      </p:sp>
      <p:sp>
        <p:nvSpPr>
          <p:cNvPr id="388" name="Oval 21"/>
          <p:cNvSpPr/>
          <p:nvPr/>
        </p:nvSpPr>
        <p:spPr>
          <a:xfrm>
            <a:off x="1353350" y="5059581"/>
            <a:ext cx="1655765" cy="981077"/>
          </a:xfrm>
          <a:prstGeom prst="ellipse">
            <a:avLst/>
          </a:prstGeom>
          <a:ln w="76200">
            <a:solidFill>
              <a:srgbClr val="C00000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389" name="TextBox 22"/>
          <p:cNvSpPr txBox="1"/>
          <p:nvPr/>
        </p:nvSpPr>
        <p:spPr>
          <a:xfrm>
            <a:off x="3620731" y="5620384"/>
            <a:ext cx="7817563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t>indolamine 2,3-dioxygenase (IDO); kynurenine 3-monooxygenase (KMO).</a:t>
            </a:r>
          </a:p>
          <a:p>
            <a:pPr algn="r"/>
            <a:r>
              <a:t>Dantzer R, ECNP Congress, 2015; Jovanovic et al., Int J Mol. 2020.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 err="1"/>
              <a:t>Суицидалност</a:t>
            </a:r>
            <a:r>
              <a:rPr dirty="0"/>
              <a:t> </a:t>
            </a:r>
            <a:r>
              <a:rPr lang="sr-Cyrl-RS" dirty="0"/>
              <a:t>особа са</a:t>
            </a:r>
            <a:r>
              <a:rPr dirty="0"/>
              <a:t> </a:t>
            </a:r>
            <a:r>
              <a:rPr dirty="0" err="1"/>
              <a:t>хроничн</a:t>
            </a:r>
            <a:r>
              <a:rPr lang="sr-Cyrl-RS" dirty="0"/>
              <a:t>и</a:t>
            </a:r>
            <a:r>
              <a:rPr dirty="0" err="1"/>
              <a:t>м</a:t>
            </a:r>
            <a:r>
              <a:rPr dirty="0"/>
              <a:t> </a:t>
            </a:r>
            <a:r>
              <a:rPr dirty="0" err="1"/>
              <a:t>бол</a:t>
            </a:r>
            <a:r>
              <a:rPr lang="sr-Cyrl-RS" dirty="0"/>
              <a:t>ом</a:t>
            </a:r>
            <a:endParaRPr dirty="0"/>
          </a:p>
        </p:txBody>
      </p:sp>
      <p:sp>
        <p:nvSpPr>
          <p:cNvPr id="39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Подаци о преваленци и корелатима хроничног бола и суицидалности у аустралијској популацији указују да је:</a:t>
            </a:r>
          </a:p>
          <a:p>
            <a:pPr marL="742950" lvl="1" indent="-285750">
              <a:defRPr sz="2200"/>
            </a:pPr>
            <a:r>
              <a:t>суицидалност процењена током живота и у претходних годину дана била </a:t>
            </a:r>
            <a:r>
              <a:rPr b="1"/>
              <a:t>2-3 пута већа у људи са хроничним болом</a:t>
            </a:r>
            <a:r>
              <a:t>;</a:t>
            </a:r>
            <a:endParaRPr sz="2000"/>
          </a:p>
          <a:p>
            <a:pPr marL="742950" lvl="1" indent="-285750">
              <a:defRPr sz="2200" b="1"/>
            </a:pPr>
            <a:r>
              <a:t>65% људи који су покушали суицид </a:t>
            </a:r>
            <a:r>
              <a:rPr b="0"/>
              <a:t>су имали историју хроничног бола;</a:t>
            </a:r>
            <a:endParaRPr sz="2000"/>
          </a:p>
          <a:p>
            <a:pPr marL="742950" lvl="1" indent="-285750">
              <a:defRPr sz="2200"/>
            </a:pPr>
            <a:r>
              <a:t>здравствени професионалци морају бити свесни ризика суицидалности код пацијената са хроничним болом, </a:t>
            </a:r>
            <a:r>
              <a:rPr b="1"/>
              <a:t>чак и у одсуству менталних проблема.</a:t>
            </a:r>
          </a:p>
        </p:txBody>
      </p:sp>
      <p:sp>
        <p:nvSpPr>
          <p:cNvPr id="395" name="TextBox 3"/>
          <p:cNvSpPr txBox="1"/>
          <p:nvPr/>
        </p:nvSpPr>
        <p:spPr>
          <a:xfrm>
            <a:off x="7184572" y="5861575"/>
            <a:ext cx="415770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r"/>
          </a:lstStyle>
          <a:p>
            <a:r>
              <a:rPr dirty="0"/>
              <a:t>Campbell </a:t>
            </a:r>
            <a:r>
              <a:rPr lang="sr-Cyrl-RS" dirty="0"/>
              <a:t>е</a:t>
            </a:r>
            <a:r>
              <a:rPr dirty="0"/>
              <a:t>t al., Aust N Z J Psychiatry. 2015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" name="Group 9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397" name="Picture 10" descr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8" name="Rectangle 11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399" name="Picture 12" descr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0" name="Picture 13" descr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02" name="Straight Connector 15"/>
          <p:cNvSpPr/>
          <p:nvPr/>
        </p:nvSpPr>
        <p:spPr>
          <a:xfrm>
            <a:off x="1396169" y="2421465"/>
            <a:ext cx="9407299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3" name="Rectangle 17"/>
          <p:cNvSpPr/>
          <p:nvPr/>
        </p:nvSpPr>
        <p:spPr>
          <a:xfrm>
            <a:off x="-1" y="0"/>
            <a:ext cx="12188954" cy="6858000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08" name="Group 19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404" name="Picture 20" descr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5" name="Rectangle 21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406" name="Picture 22" descr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7" name="Picture 23" descr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09" name="Title 1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3660057" cy="132537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dirty="0" err="1"/>
              <a:t>Суицидалност</a:t>
            </a:r>
            <a:r>
              <a:rPr dirty="0"/>
              <a:t> </a:t>
            </a:r>
            <a:r>
              <a:rPr lang="sr-RS" dirty="0"/>
              <a:t>особа </a:t>
            </a:r>
            <a:r>
              <a:rPr dirty="0" err="1"/>
              <a:t>са</a:t>
            </a:r>
            <a:r>
              <a:rPr dirty="0"/>
              <a:t> </a:t>
            </a:r>
            <a:r>
              <a:rPr dirty="0" err="1"/>
              <a:t>хроничним</a:t>
            </a:r>
            <a:r>
              <a:rPr dirty="0"/>
              <a:t> </a:t>
            </a:r>
            <a:r>
              <a:rPr dirty="0" err="1"/>
              <a:t>болом</a:t>
            </a:r>
            <a:endParaRPr dirty="0"/>
          </a:p>
        </p:txBody>
      </p:sp>
      <p:sp>
        <p:nvSpPr>
          <p:cNvPr id="410" name="Straight Connector 25"/>
          <p:cNvSpPr/>
          <p:nvPr/>
        </p:nvSpPr>
        <p:spPr>
          <a:xfrm>
            <a:off x="1295400" y="2400638"/>
            <a:ext cx="3660058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11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1135626" y="2400640"/>
            <a:ext cx="4461548" cy="3708061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1700" b="1" u="sng"/>
            </a:pPr>
            <a:r>
              <a:t>Вероватнија уколико су:</a:t>
            </a:r>
            <a:endParaRPr sz="1600"/>
          </a:p>
          <a:p>
            <a:pPr>
              <a:buFontTx/>
              <a:buChar char="❖"/>
              <a:defRPr sz="1700"/>
            </a:pPr>
            <a:r>
              <a:t>у претходној години боловали од депресије (OR 3,51), генерализованог анксиозног поремећаја (OR 2,11), посттрауматског стресног поремећаја (OR 2,52);</a:t>
            </a:r>
            <a:endParaRPr sz="1600"/>
          </a:p>
          <a:p>
            <a:pPr>
              <a:buFontTx/>
              <a:buChar char="❖"/>
              <a:defRPr sz="1700"/>
            </a:pPr>
            <a:r>
              <a:t>користили алкохолна пића (OR 2,53);</a:t>
            </a:r>
            <a:endParaRPr sz="1600"/>
          </a:p>
          <a:p>
            <a:pPr>
              <a:buFontTx/>
              <a:buChar char="❖"/>
              <a:defRPr sz="1700"/>
            </a:pPr>
            <a:r>
              <a:t>пријавили да је њихово здравље било осредње до лошег (OR 2,57).</a:t>
            </a:r>
            <a:endParaRPr sz="1600"/>
          </a:p>
          <a:p>
            <a:pPr marL="0" indent="0" algn="ctr">
              <a:buSzTx/>
              <a:buNone/>
              <a:defRPr sz="1700" b="1" u="sng"/>
            </a:pPr>
            <a:r>
              <a:t>Мање вероватна ако су:</a:t>
            </a:r>
            <a:endParaRPr sz="1600"/>
          </a:p>
          <a:p>
            <a:pPr>
              <a:buFontTx/>
              <a:buChar char="❖"/>
              <a:defRPr sz="1700"/>
            </a:pPr>
            <a:r>
              <a:t>старији од 60 година (OR 0,14); </a:t>
            </a:r>
            <a:endParaRPr sz="1600"/>
          </a:p>
          <a:p>
            <a:pPr>
              <a:buFontTx/>
              <a:buChar char="❖"/>
              <a:defRPr sz="1700"/>
            </a:pPr>
            <a:r>
              <a:t>у браку (OR 0,39).</a:t>
            </a:r>
          </a:p>
        </p:txBody>
      </p:sp>
      <p:pic>
        <p:nvPicPr>
          <p:cNvPr id="412" name="Content Placeholder 4" descr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4478" y="1843552"/>
            <a:ext cx="5469468" cy="3226985"/>
          </a:xfrm>
          <a:prstGeom prst="rect">
            <a:avLst/>
          </a:prstGeom>
          <a:ln w="57150">
            <a:solidFill>
              <a:srgbClr val="7F7F7F"/>
            </a:solidFill>
            <a:miter/>
          </a:ln>
        </p:spPr>
      </p:pic>
      <p:sp>
        <p:nvSpPr>
          <p:cNvPr id="413" name="TextBox 33"/>
          <p:cNvSpPr txBox="1"/>
          <p:nvPr/>
        </p:nvSpPr>
        <p:spPr>
          <a:xfrm>
            <a:off x="7219908" y="5879068"/>
            <a:ext cx="421707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r"/>
          </a:lstStyle>
          <a:p>
            <a:r>
              <a:rPr dirty="0"/>
              <a:t>Campbell </a:t>
            </a:r>
            <a:r>
              <a:rPr lang="sr-Cyrl-RS" dirty="0"/>
              <a:t>е</a:t>
            </a:r>
            <a:r>
              <a:rPr dirty="0"/>
              <a:t>t al., Aust N Z J Psychiatry. 2015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Rectangle 55"/>
          <p:cNvSpPr/>
          <p:nvPr/>
        </p:nvSpPr>
        <p:spPr>
          <a:xfrm>
            <a:off x="-1" y="0"/>
            <a:ext cx="12188954" cy="6858000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20" name="Group 57"/>
          <p:cNvGrpSpPr/>
          <p:nvPr/>
        </p:nvGrpSpPr>
        <p:grpSpPr>
          <a:xfrm>
            <a:off x="-15737" y="0"/>
            <a:ext cx="12229963" cy="6856215"/>
            <a:chOff x="0" y="0"/>
            <a:chExt cx="12229961" cy="6856214"/>
          </a:xfrm>
        </p:grpSpPr>
        <p:pic>
          <p:nvPicPr>
            <p:cNvPr id="416" name="Picture 58" descr="Picture 5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36" y="0"/>
              <a:ext cx="12188826" cy="6856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7" name="Rectangle 59"/>
            <p:cNvSpPr/>
            <p:nvPr/>
          </p:nvSpPr>
          <p:spPr>
            <a:xfrm>
              <a:off x="623748" y="609600"/>
              <a:ext cx="10972801" cy="5638801"/>
            </a:xfrm>
            <a:prstGeom prst="rect">
              <a:avLst/>
            </a:prstGeom>
            <a:noFill/>
            <a:ln w="1587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418" name="Picture 60" descr="Picture 6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9" name="Picture 61" descr="Picture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52721" y="3153832"/>
              <a:ext cx="777241" cy="606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21" name="Title 1"/>
          <p:cNvSpPr txBox="1">
            <a:spLocks noGrp="1"/>
          </p:cNvSpPr>
          <p:nvPr>
            <p:ph type="title"/>
          </p:nvPr>
        </p:nvSpPr>
        <p:spPr>
          <a:xfrm>
            <a:off x="7535825" y="982132"/>
            <a:ext cx="3360773" cy="130386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100"/>
            </a:lvl1pPr>
          </a:lstStyle>
          <a:p>
            <a:r>
              <a:t>Третман депресије у карциному</a:t>
            </a:r>
          </a:p>
        </p:txBody>
      </p:sp>
      <p:sp>
        <p:nvSpPr>
          <p:cNvPr id="422" name="Rectangle 63"/>
          <p:cNvSpPr/>
          <p:nvPr/>
        </p:nvSpPr>
        <p:spPr>
          <a:xfrm>
            <a:off x="1092642" y="1092199"/>
            <a:ext cx="5942689" cy="4515106"/>
          </a:xfrm>
          <a:prstGeom prst="rect">
            <a:avLst/>
          </a:prstGeom>
          <a:solidFill>
            <a:srgbClr val="FFFFFF"/>
          </a:solidFill>
          <a:ln w="57150">
            <a:solidFill>
              <a:srgbClr val="80808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23" name="Picture 3" descr="Picture 3"/>
          <p:cNvPicPr>
            <a:picLocks noChangeAspect="1"/>
          </p:cNvPicPr>
          <p:nvPr/>
        </p:nvPicPr>
        <p:blipFill>
          <a:blip r:embed="rId5"/>
          <a:srcRect b="2208"/>
          <a:stretch>
            <a:fillRect/>
          </a:stretch>
        </p:blipFill>
        <p:spPr>
          <a:xfrm>
            <a:off x="1412682" y="1410208"/>
            <a:ext cx="5278778" cy="3858780"/>
          </a:xfrm>
          <a:prstGeom prst="rect">
            <a:avLst/>
          </a:prstGeom>
          <a:ln w="12700">
            <a:miter lim="400000"/>
          </a:ln>
        </p:spPr>
      </p:pic>
      <p:sp>
        <p:nvSpPr>
          <p:cNvPr id="424" name="Straight Connector 65"/>
          <p:cNvSpPr/>
          <p:nvPr/>
        </p:nvSpPr>
        <p:spPr>
          <a:xfrm>
            <a:off x="7520089" y="2400638"/>
            <a:ext cx="3376508" cy="1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25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6121148" y="2671572"/>
            <a:ext cx="5315712" cy="369146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r">
              <a:buSzTx/>
              <a:buNone/>
              <a:defRPr sz="1800"/>
            </a:pPr>
            <a:endParaRPr dirty="0"/>
          </a:p>
          <a:p>
            <a:pPr marL="0" indent="0" algn="r">
              <a:buSzTx/>
              <a:buNone/>
              <a:defRPr sz="1800"/>
            </a:pPr>
            <a:endParaRPr dirty="0"/>
          </a:p>
          <a:p>
            <a:pPr marL="0" indent="0" algn="r">
              <a:buSzTx/>
              <a:buNone/>
              <a:defRPr sz="1800"/>
            </a:pPr>
            <a:endParaRPr dirty="0"/>
          </a:p>
          <a:p>
            <a:pPr marL="0" indent="0" algn="r">
              <a:buSzTx/>
              <a:buNone/>
              <a:defRPr sz="1800"/>
            </a:pPr>
            <a:endParaRPr dirty="0"/>
          </a:p>
          <a:p>
            <a:pPr marL="0" indent="0" algn="r">
              <a:buSzTx/>
              <a:buNone/>
              <a:defRPr sz="1800"/>
            </a:pPr>
            <a:endParaRPr lang="sr-Cyrl-RS" dirty="0"/>
          </a:p>
          <a:p>
            <a:pPr marL="0" indent="0" algn="r">
              <a:buSzTx/>
              <a:buNone/>
              <a:defRPr sz="1800"/>
            </a:pPr>
            <a:endParaRPr lang="sr-Cyrl-RS" dirty="0"/>
          </a:p>
          <a:p>
            <a:pPr marL="0" indent="0" algn="r">
              <a:buSzTx/>
              <a:buNone/>
              <a:defRPr sz="1800"/>
            </a:pPr>
            <a:endParaRPr dirty="0"/>
          </a:p>
          <a:p>
            <a:pPr marL="0" indent="0" algn="r">
              <a:buSzTx/>
              <a:buNone/>
              <a:defRPr sz="1800"/>
            </a:pPr>
            <a:endParaRPr dirty="0"/>
          </a:p>
          <a:p>
            <a:pPr marL="0" indent="0" algn="r">
              <a:buSzTx/>
              <a:buNone/>
              <a:defRPr sz="1800"/>
            </a:pPr>
            <a:r>
              <a:rPr dirty="0"/>
              <a:t>Sheng et al., Neural </a:t>
            </a:r>
            <a:r>
              <a:rPr dirty="0" err="1"/>
              <a:t>Plast</a:t>
            </a:r>
            <a:r>
              <a:rPr dirty="0"/>
              <a:t>. 2017; </a:t>
            </a:r>
          </a:p>
          <a:p>
            <a:pPr marL="0" indent="0" algn="r">
              <a:buSzTx/>
              <a:buNone/>
              <a:defRPr sz="1800"/>
            </a:pPr>
            <a:r>
              <a:rPr dirty="0" err="1"/>
              <a:t>Bamonti</a:t>
            </a:r>
            <a:r>
              <a:rPr dirty="0"/>
              <a:t> et al., Psychol Health Med. 2018;</a:t>
            </a:r>
          </a:p>
          <a:p>
            <a:pPr marL="0" indent="0" algn="r">
              <a:buSzTx/>
              <a:buNone/>
              <a:defRPr sz="1800"/>
            </a:pPr>
            <a:r>
              <a:rPr dirty="0" err="1"/>
              <a:t>Kwekkeboom</a:t>
            </a:r>
            <a:r>
              <a:rPr dirty="0"/>
              <a:t> et al., J Pain Symptom Manage. 2018.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t>Трициклични антидепресиви у третману неуропатског бола</a:t>
            </a:r>
          </a:p>
        </p:txBody>
      </p:sp>
      <p:sp>
        <p:nvSpPr>
          <p:cNvPr id="430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FontTx/>
              <a:buChar char="➢"/>
              <a:defRPr sz="2200"/>
            </a:pPr>
            <a:endParaRPr lang="sr-Cyrl-RS" dirty="0"/>
          </a:p>
          <a:p>
            <a:pPr>
              <a:lnSpc>
                <a:spcPct val="80000"/>
              </a:lnSpc>
              <a:buFontTx/>
              <a:buChar char="➢"/>
              <a:defRPr sz="2200"/>
            </a:pPr>
            <a:r>
              <a:rPr dirty="0" err="1"/>
              <a:t>Деловања</a:t>
            </a:r>
            <a:r>
              <a:rPr dirty="0"/>
              <a:t> </a:t>
            </a:r>
            <a:r>
              <a:rPr dirty="0" err="1"/>
              <a:t>трицикличних</a:t>
            </a:r>
            <a:r>
              <a:rPr dirty="0"/>
              <a:t> </a:t>
            </a:r>
            <a:r>
              <a:rPr dirty="0" err="1"/>
              <a:t>антидепресива</a:t>
            </a:r>
            <a:r>
              <a:rPr dirty="0"/>
              <a:t> (</a:t>
            </a:r>
            <a:r>
              <a:rPr b="1" dirty="0" err="1"/>
              <a:t>амитриптилин</a:t>
            </a:r>
            <a:r>
              <a:rPr dirty="0"/>
              <a:t>)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ублажавање</a:t>
            </a:r>
            <a:r>
              <a:rPr dirty="0"/>
              <a:t> </a:t>
            </a:r>
            <a:r>
              <a:rPr dirty="0" err="1"/>
              <a:t>неуропатског</a:t>
            </a:r>
            <a:r>
              <a:rPr dirty="0"/>
              <a:t> </a:t>
            </a:r>
            <a:r>
              <a:rPr dirty="0" err="1"/>
              <a:t>бола</a:t>
            </a:r>
            <a:r>
              <a:rPr dirty="0"/>
              <a:t> </a:t>
            </a:r>
            <a:r>
              <a:rPr dirty="0" err="1"/>
              <a:t>одиграва</a:t>
            </a:r>
            <a:r>
              <a:rPr dirty="0"/>
              <a:t> </a:t>
            </a:r>
            <a:r>
              <a:rPr dirty="0" err="1"/>
              <a:t>се</a:t>
            </a:r>
            <a:r>
              <a:rPr dirty="0"/>
              <a:t> </a:t>
            </a:r>
            <a:r>
              <a:rPr dirty="0" err="1"/>
              <a:t>посредством</a:t>
            </a:r>
            <a:r>
              <a:rPr dirty="0"/>
              <a:t>: </a:t>
            </a:r>
          </a:p>
          <a:p>
            <a:pPr marL="742950" lvl="1" indent="-285750">
              <a:lnSpc>
                <a:spcPct val="80000"/>
              </a:lnSpc>
              <a:defRPr sz="1800"/>
            </a:pPr>
            <a:r>
              <a:rPr dirty="0" err="1"/>
              <a:t>инхибиције</a:t>
            </a:r>
            <a:r>
              <a:rPr dirty="0"/>
              <a:t> </a:t>
            </a:r>
            <a:r>
              <a:rPr dirty="0" err="1"/>
              <a:t>поновног</a:t>
            </a:r>
            <a:r>
              <a:rPr dirty="0"/>
              <a:t> </a:t>
            </a:r>
            <a:r>
              <a:rPr dirty="0" err="1"/>
              <a:t>уноса</a:t>
            </a:r>
            <a:r>
              <a:rPr dirty="0"/>
              <a:t> </a:t>
            </a:r>
            <a:r>
              <a:rPr dirty="0" err="1"/>
              <a:t>серотонина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норадреналина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задње</a:t>
            </a:r>
            <a:r>
              <a:rPr dirty="0"/>
              <a:t> </a:t>
            </a:r>
            <a:r>
              <a:rPr dirty="0" err="1"/>
              <a:t>рогове</a:t>
            </a:r>
            <a:r>
              <a:rPr dirty="0"/>
              <a:t>, </a:t>
            </a:r>
          </a:p>
          <a:p>
            <a:pPr marL="742950" lvl="1" indent="-285750">
              <a:lnSpc>
                <a:spcPct val="80000"/>
              </a:lnSpc>
              <a:defRPr sz="1800"/>
            </a:pPr>
            <a:r>
              <a:rPr dirty="0" err="1"/>
              <a:t>алфа</a:t>
            </a:r>
            <a:r>
              <a:rPr dirty="0"/>
              <a:t> </a:t>
            </a:r>
            <a:r>
              <a:rPr dirty="0" err="1"/>
              <a:t>адренергичке</a:t>
            </a:r>
            <a:r>
              <a:rPr dirty="0"/>
              <a:t> </a:t>
            </a:r>
            <a:r>
              <a:rPr dirty="0" err="1"/>
              <a:t>блокаде</a:t>
            </a:r>
            <a:r>
              <a:rPr dirty="0"/>
              <a:t>, </a:t>
            </a:r>
          </a:p>
          <a:p>
            <a:pPr marL="742950" lvl="1" indent="-285750">
              <a:lnSpc>
                <a:spcPct val="80000"/>
              </a:lnSpc>
              <a:defRPr sz="1800"/>
            </a:pPr>
            <a:r>
              <a:rPr dirty="0" err="1"/>
              <a:t>натријумских</a:t>
            </a:r>
            <a:r>
              <a:rPr dirty="0"/>
              <a:t> </a:t>
            </a:r>
            <a:r>
              <a:rPr dirty="0" err="1"/>
              <a:t>канала</a:t>
            </a:r>
            <a:r>
              <a:rPr dirty="0"/>
              <a:t>, </a:t>
            </a:r>
          </a:p>
          <a:p>
            <a:pPr marL="742950" lvl="1" indent="-285750">
              <a:lnSpc>
                <a:spcPct val="80000"/>
              </a:lnSpc>
              <a:defRPr sz="1800"/>
            </a:pPr>
            <a:r>
              <a:rPr dirty="0" err="1"/>
              <a:t>антагонизма</a:t>
            </a:r>
            <a:r>
              <a:rPr dirty="0"/>
              <a:t> N-</a:t>
            </a:r>
            <a:r>
              <a:rPr dirty="0" err="1"/>
              <a:t>метил</a:t>
            </a:r>
            <a:r>
              <a:rPr dirty="0"/>
              <a:t>-D-</a:t>
            </a:r>
            <a:r>
              <a:rPr dirty="0" err="1"/>
              <a:t>аспартат</a:t>
            </a:r>
            <a:r>
              <a:rPr dirty="0"/>
              <a:t> </a:t>
            </a:r>
            <a:r>
              <a:rPr dirty="0" err="1"/>
              <a:t>рецептора</a:t>
            </a:r>
            <a:r>
              <a:rPr dirty="0"/>
              <a:t>.</a:t>
            </a:r>
            <a:endParaRPr lang="sr-Cyrl-RS" dirty="0"/>
          </a:p>
          <a:p>
            <a:pPr marL="457200" lvl="1" indent="0">
              <a:lnSpc>
                <a:spcPct val="80000"/>
              </a:lnSpc>
              <a:buNone/>
              <a:defRPr sz="1800"/>
            </a:pPr>
            <a:endParaRPr dirty="0"/>
          </a:p>
          <a:p>
            <a:pPr>
              <a:lnSpc>
                <a:spcPct val="80000"/>
              </a:lnSpc>
              <a:buFontTx/>
              <a:buChar char="➢"/>
              <a:defRPr sz="2200" b="1"/>
            </a:pPr>
            <a:r>
              <a:rPr lang="sr-Cyrl-RS" b="0" dirty="0"/>
              <a:t>Д</a:t>
            </a:r>
            <a:r>
              <a:rPr b="0" dirty="0" err="1"/>
              <a:t>уже</a:t>
            </a:r>
            <a:r>
              <a:rPr b="0" dirty="0"/>
              <a:t> </a:t>
            </a:r>
            <a:r>
              <a:rPr b="0" dirty="0" err="1"/>
              <a:t>време</a:t>
            </a:r>
            <a:r>
              <a:rPr b="0" dirty="0"/>
              <a:t> </a:t>
            </a:r>
            <a:r>
              <a:rPr lang="sr-Cyrl-RS" b="0" dirty="0"/>
              <a:t>се </a:t>
            </a:r>
            <a:r>
              <a:rPr b="0" dirty="0" err="1"/>
              <a:t>успешно</a:t>
            </a:r>
            <a:r>
              <a:rPr b="0" dirty="0"/>
              <a:t> </a:t>
            </a:r>
            <a:r>
              <a:rPr b="0" dirty="0" err="1"/>
              <a:t>користе</a:t>
            </a:r>
            <a:r>
              <a:rPr b="0" dirty="0"/>
              <a:t> </a:t>
            </a:r>
            <a:r>
              <a:rPr b="0" dirty="0" err="1"/>
              <a:t>као</a:t>
            </a:r>
            <a:r>
              <a:rPr b="0" dirty="0"/>
              <a:t> </a:t>
            </a:r>
            <a:r>
              <a:rPr b="0" dirty="0" err="1"/>
              <a:t>суплементација</a:t>
            </a:r>
            <a:r>
              <a:rPr b="0" dirty="0"/>
              <a:t> </a:t>
            </a:r>
            <a:r>
              <a:rPr b="0" dirty="0" err="1"/>
              <a:t>примарне</a:t>
            </a:r>
            <a:r>
              <a:rPr b="0" dirty="0"/>
              <a:t> </a:t>
            </a:r>
            <a:r>
              <a:rPr b="0" dirty="0" err="1"/>
              <a:t>аналгезије</a:t>
            </a:r>
            <a:r>
              <a:rPr b="0" dirty="0"/>
              <a:t> </a:t>
            </a:r>
            <a:r>
              <a:rPr b="0" dirty="0" err="1"/>
              <a:t>у</a:t>
            </a:r>
            <a:r>
              <a:rPr b="0" dirty="0"/>
              <a:t> </a:t>
            </a:r>
            <a:r>
              <a:rPr b="0" dirty="0" err="1"/>
              <a:t>купирању</a:t>
            </a:r>
            <a:r>
              <a:rPr b="0" dirty="0"/>
              <a:t> </a:t>
            </a:r>
            <a:r>
              <a:rPr b="0" dirty="0" err="1"/>
              <a:t>бола</a:t>
            </a:r>
            <a:r>
              <a:rPr b="0" dirty="0"/>
              <a:t> </a:t>
            </a:r>
            <a:r>
              <a:rPr b="0" dirty="0" err="1"/>
              <a:t>изазваног</a:t>
            </a:r>
            <a:r>
              <a:rPr b="0" dirty="0"/>
              <a:t> </a:t>
            </a:r>
            <a:r>
              <a:rPr b="0" dirty="0" err="1"/>
              <a:t>туморском</a:t>
            </a:r>
            <a:r>
              <a:rPr b="0" dirty="0"/>
              <a:t> </a:t>
            </a:r>
            <a:r>
              <a:rPr b="0" dirty="0" err="1"/>
              <a:t>инвазијом</a:t>
            </a:r>
            <a:r>
              <a:rPr b="0" dirty="0"/>
              <a:t> </a:t>
            </a:r>
            <a:r>
              <a:rPr b="0" dirty="0" err="1"/>
              <a:t>или</a:t>
            </a:r>
            <a:r>
              <a:rPr b="0" dirty="0"/>
              <a:t> </a:t>
            </a:r>
            <a:r>
              <a:rPr b="0" dirty="0" err="1"/>
              <a:t>самом</a:t>
            </a:r>
            <a:r>
              <a:rPr b="0" dirty="0"/>
              <a:t> </a:t>
            </a:r>
            <a:r>
              <a:rPr b="0" dirty="0" err="1"/>
              <a:t>терапијом</a:t>
            </a:r>
            <a:endParaRPr b="0" dirty="0"/>
          </a:p>
        </p:txBody>
      </p:sp>
      <p:sp>
        <p:nvSpPr>
          <p:cNvPr id="431" name="TextBox 5"/>
          <p:cNvSpPr txBox="1"/>
          <p:nvPr/>
        </p:nvSpPr>
        <p:spPr>
          <a:xfrm>
            <a:off x="3538384" y="5658450"/>
            <a:ext cx="787558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 err="1"/>
              <a:t>Национални</a:t>
            </a:r>
            <a:r>
              <a:rPr dirty="0"/>
              <a:t> </a:t>
            </a:r>
            <a:r>
              <a:rPr dirty="0" err="1"/>
              <a:t>водич</a:t>
            </a:r>
            <a:r>
              <a:rPr dirty="0"/>
              <a:t> </a:t>
            </a:r>
            <a:r>
              <a:rPr dirty="0" err="1"/>
              <a:t>добре</a:t>
            </a:r>
            <a:r>
              <a:rPr dirty="0"/>
              <a:t> </a:t>
            </a:r>
            <a:r>
              <a:rPr dirty="0" err="1"/>
              <a:t>клиничке</a:t>
            </a:r>
            <a:r>
              <a:rPr dirty="0"/>
              <a:t> </a:t>
            </a:r>
            <a:r>
              <a:rPr dirty="0" err="1"/>
              <a:t>праксе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дијагностиковање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лечење</a:t>
            </a:r>
            <a:r>
              <a:rPr dirty="0"/>
              <a:t> </a:t>
            </a:r>
            <a:r>
              <a:rPr dirty="0" err="1"/>
              <a:t>депресије</a:t>
            </a:r>
            <a:r>
              <a:rPr dirty="0"/>
              <a:t>. </a:t>
            </a:r>
            <a:r>
              <a:rPr dirty="0" err="1"/>
              <a:t>Београд</a:t>
            </a:r>
            <a:r>
              <a:rPr dirty="0"/>
              <a:t>: </a:t>
            </a:r>
            <a:r>
              <a:rPr dirty="0" err="1"/>
              <a:t>Агенција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акредитацију</a:t>
            </a:r>
            <a:r>
              <a:rPr dirty="0"/>
              <a:t> </a:t>
            </a:r>
            <a:r>
              <a:rPr dirty="0" err="1"/>
              <a:t>здравствених</a:t>
            </a:r>
            <a:r>
              <a:rPr dirty="0"/>
              <a:t> </a:t>
            </a:r>
            <a:r>
              <a:rPr dirty="0" err="1"/>
              <a:t>установа</a:t>
            </a:r>
            <a:r>
              <a:rPr dirty="0"/>
              <a:t>, 2012.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t>Неопходност бриге за ”целог” пацијента</a:t>
            </a:r>
          </a:p>
        </p:txBody>
      </p:sp>
      <p:sp>
        <p:nvSpPr>
          <p:cNvPr id="249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buFont typeface="Courier New"/>
              <a:buChar char="o"/>
            </a:pPr>
            <a:r>
              <a:t>Утицај психолошких чинилаца у етиологији соматских обољења </a:t>
            </a:r>
            <a:r>
              <a:rPr b="1">
                <a:solidFill>
                  <a:srgbClr val="000000"/>
                </a:solidFill>
              </a:rPr>
              <a:t>(психосоматски поремећаји)</a:t>
            </a:r>
          </a:p>
          <a:p>
            <a:pPr>
              <a:lnSpc>
                <a:spcPct val="90000"/>
              </a:lnSpc>
              <a:buFont typeface="Courier New"/>
              <a:buChar char="o"/>
            </a:pPr>
            <a:r>
              <a:t>Ментални поремећаји који у својој симптоматологији имају и физичке симптоме </a:t>
            </a:r>
            <a:r>
              <a:rPr b="1">
                <a:solidFill>
                  <a:srgbClr val="000000"/>
                </a:solidFill>
              </a:rPr>
              <a:t>(соматски корелати анксиозности и депресивности)</a:t>
            </a:r>
          </a:p>
          <a:p>
            <a:pPr>
              <a:lnSpc>
                <a:spcPct val="90000"/>
              </a:lnSpc>
              <a:buFont typeface="Courier New"/>
              <a:buChar char="o"/>
            </a:pPr>
            <a:r>
              <a:t>Психијатријске последице познатих соматских обољења </a:t>
            </a:r>
            <a:r>
              <a:rPr b="1">
                <a:solidFill>
                  <a:srgbClr val="000000"/>
                </a:solidFill>
              </a:rPr>
              <a:t>(соматопсихички поремећаји) </a:t>
            </a:r>
          </a:p>
          <a:p>
            <a:pPr>
              <a:lnSpc>
                <a:spcPct val="90000"/>
              </a:lnSpc>
              <a:buFont typeface="Courier New"/>
              <a:buChar char="o"/>
            </a:pPr>
            <a:r>
              <a:t>Истовремена појава два различита обољења </a:t>
            </a:r>
            <a:r>
              <a:rPr b="1">
                <a:solidFill>
                  <a:srgbClr val="000000"/>
                </a:solidFill>
              </a:rPr>
              <a:t>(коморбидитет соматске болести и менталног поремећаја)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1188">
              <a:defRPr sz="2844"/>
            </a:pPr>
            <a:r>
              <a:rPr sz="3400" dirty="0" err="1"/>
              <a:t>Селективни</a:t>
            </a:r>
            <a:r>
              <a:rPr sz="3400" dirty="0"/>
              <a:t> </a:t>
            </a:r>
            <a:r>
              <a:rPr sz="3400" dirty="0" err="1"/>
              <a:t>блокатори</a:t>
            </a:r>
            <a:r>
              <a:rPr sz="3400" dirty="0"/>
              <a:t> </a:t>
            </a:r>
            <a:r>
              <a:rPr sz="3400" dirty="0" err="1"/>
              <a:t>поновног</a:t>
            </a:r>
            <a:r>
              <a:rPr sz="3400" dirty="0"/>
              <a:t> </a:t>
            </a:r>
            <a:r>
              <a:rPr sz="3400" dirty="0" err="1"/>
              <a:t>преузимања</a:t>
            </a:r>
            <a:r>
              <a:rPr sz="3400" dirty="0"/>
              <a:t> </a:t>
            </a:r>
            <a:r>
              <a:rPr sz="3400" dirty="0" err="1"/>
              <a:t>серотонина</a:t>
            </a:r>
            <a:r>
              <a:rPr sz="3400" dirty="0"/>
              <a:t> </a:t>
            </a:r>
            <a:r>
              <a:rPr sz="3400" dirty="0" err="1"/>
              <a:t>и</a:t>
            </a:r>
            <a:r>
              <a:rPr sz="3400" dirty="0"/>
              <a:t> </a:t>
            </a:r>
            <a:r>
              <a:rPr sz="3400" dirty="0" err="1"/>
              <a:t>норадреналина</a:t>
            </a:r>
            <a:r>
              <a:rPr sz="3400" dirty="0"/>
              <a:t> </a:t>
            </a:r>
            <a:br>
              <a:rPr sz="3400" dirty="0"/>
            </a:br>
            <a:r>
              <a:rPr sz="3400" dirty="0" err="1"/>
              <a:t>у</a:t>
            </a:r>
            <a:r>
              <a:rPr sz="3400" dirty="0"/>
              <a:t> </a:t>
            </a:r>
            <a:r>
              <a:rPr sz="3400" dirty="0" err="1"/>
              <a:t>третману</a:t>
            </a:r>
            <a:r>
              <a:rPr sz="3400" dirty="0"/>
              <a:t> </a:t>
            </a:r>
            <a:r>
              <a:rPr sz="3400" dirty="0" err="1"/>
              <a:t>неуропатског</a:t>
            </a:r>
            <a:r>
              <a:rPr sz="3400" dirty="0"/>
              <a:t> </a:t>
            </a:r>
            <a:r>
              <a:rPr sz="3400" dirty="0" err="1"/>
              <a:t>бола</a:t>
            </a:r>
            <a:endParaRPr sz="3400" dirty="0"/>
          </a:p>
        </p:txBody>
      </p:sp>
      <p:sp>
        <p:nvSpPr>
          <p:cNvPr id="436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Венлафаксин и дулоксетин </a:t>
            </a:r>
            <a:r>
              <a:rPr b="0"/>
              <a:t>осим антидепресивних ефеката показали су и ефикасност у ослобађању пацијената од бола и смањењу интензитета бола</a:t>
            </a:r>
          </a:p>
          <a:p>
            <a:r>
              <a:t>Клиничка примена селективних блокатора поновног преузимања серотонина и серотонина и норадреналина је проширена и на третман налета топлих таласа, губитак апетита и замор </a:t>
            </a:r>
          </a:p>
          <a:p>
            <a:r>
              <a:t>У успешнијем третману неуропатског бола пацијената на хемиотерапији</a:t>
            </a:r>
          </a:p>
        </p:txBody>
      </p:sp>
      <p:sp>
        <p:nvSpPr>
          <p:cNvPr id="437" name="TextBox 3"/>
          <p:cNvSpPr txBox="1"/>
          <p:nvPr/>
        </p:nvSpPr>
        <p:spPr>
          <a:xfrm>
            <a:off x="7369892" y="5659580"/>
            <a:ext cx="403061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Grassi et al., Int Rev Psychiatry. 2014; Sheng et al., Neural </a:t>
            </a:r>
            <a:r>
              <a:rPr dirty="0" err="1"/>
              <a:t>Plast</a:t>
            </a:r>
            <a:r>
              <a:rPr dirty="0"/>
              <a:t>. 2017.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t>Други антидепресиви у третману неуропатског бола</a:t>
            </a:r>
          </a:p>
        </p:txBody>
      </p:sp>
      <p:sp>
        <p:nvSpPr>
          <p:cNvPr id="442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endParaRPr dirty="0"/>
          </a:p>
          <a:p>
            <a:pPr>
              <a:defRPr b="1"/>
            </a:pPr>
            <a:endParaRPr lang="sr-Cyrl-RS" dirty="0"/>
          </a:p>
          <a:p>
            <a:pPr>
              <a:defRPr b="1"/>
            </a:pPr>
            <a:r>
              <a:rPr dirty="0" err="1"/>
              <a:t>Миртазапин</a:t>
            </a:r>
            <a:r>
              <a:rPr dirty="0"/>
              <a:t> </a:t>
            </a:r>
            <a:r>
              <a:rPr b="0" dirty="0" err="1"/>
              <a:t>се</a:t>
            </a:r>
            <a:r>
              <a:rPr b="0" dirty="0"/>
              <a:t> </a:t>
            </a:r>
            <a:r>
              <a:rPr b="0" dirty="0" err="1"/>
              <a:t>показао</a:t>
            </a:r>
            <a:r>
              <a:rPr b="0" dirty="0"/>
              <a:t> </a:t>
            </a:r>
            <a:r>
              <a:rPr b="0" dirty="0" err="1"/>
              <a:t>ефикасним</a:t>
            </a:r>
            <a:r>
              <a:rPr b="0" dirty="0"/>
              <a:t> </a:t>
            </a:r>
            <a:r>
              <a:rPr b="0" dirty="0" err="1"/>
              <a:t>као</a:t>
            </a:r>
            <a:r>
              <a:rPr b="0" dirty="0"/>
              <a:t> </a:t>
            </a:r>
            <a:r>
              <a:rPr b="0" dirty="0" err="1"/>
              <a:t>мера</a:t>
            </a:r>
            <a:r>
              <a:rPr b="0" dirty="0"/>
              <a:t> </a:t>
            </a:r>
            <a:r>
              <a:rPr b="0" dirty="0" err="1"/>
              <a:t>против</a:t>
            </a:r>
            <a:r>
              <a:rPr b="0" dirty="0"/>
              <a:t> </a:t>
            </a:r>
            <a:r>
              <a:rPr b="0" dirty="0" err="1"/>
              <a:t>мучнине</a:t>
            </a:r>
            <a:r>
              <a:rPr b="0" dirty="0"/>
              <a:t>, </a:t>
            </a:r>
            <a:r>
              <a:rPr b="0" dirty="0" err="1"/>
              <a:t>анорексије</a:t>
            </a:r>
            <a:r>
              <a:rPr b="0" dirty="0"/>
              <a:t> </a:t>
            </a:r>
            <a:r>
              <a:rPr b="0" dirty="0" err="1"/>
              <a:t>и</a:t>
            </a:r>
            <a:r>
              <a:rPr b="0" dirty="0"/>
              <a:t> </a:t>
            </a:r>
            <a:r>
              <a:rPr b="0" dirty="0" err="1"/>
              <a:t>кахексије</a:t>
            </a:r>
            <a:r>
              <a:rPr b="0" dirty="0"/>
              <a:t> </a:t>
            </a:r>
            <a:r>
              <a:rPr b="0" dirty="0" err="1"/>
              <a:t>код</a:t>
            </a:r>
            <a:r>
              <a:rPr b="0" dirty="0"/>
              <a:t> </a:t>
            </a:r>
            <a:r>
              <a:rPr b="0" dirty="0" err="1"/>
              <a:t>онколошких</a:t>
            </a:r>
            <a:r>
              <a:rPr b="0" dirty="0"/>
              <a:t> </a:t>
            </a:r>
            <a:r>
              <a:rPr b="0" dirty="0" err="1"/>
              <a:t>пацијената</a:t>
            </a:r>
            <a:endParaRPr b="0" dirty="0"/>
          </a:p>
          <a:p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разрешењу</a:t>
            </a:r>
            <a:r>
              <a:rPr dirty="0"/>
              <a:t> </a:t>
            </a:r>
            <a:r>
              <a:rPr dirty="0" err="1"/>
              <a:t>замора</a:t>
            </a:r>
            <a:r>
              <a:rPr dirty="0"/>
              <a:t> </a:t>
            </a:r>
            <a:r>
              <a:rPr dirty="0" err="1"/>
              <a:t>повезаног</a:t>
            </a:r>
            <a:r>
              <a:rPr dirty="0"/>
              <a:t> </a:t>
            </a:r>
            <a:r>
              <a:rPr dirty="0" err="1"/>
              <a:t>са</a:t>
            </a:r>
            <a:r>
              <a:rPr dirty="0"/>
              <a:t> </a:t>
            </a:r>
            <a:r>
              <a:rPr dirty="0" err="1"/>
              <a:t>канцером</a:t>
            </a:r>
            <a:r>
              <a:rPr dirty="0"/>
              <a:t> </a:t>
            </a:r>
            <a:r>
              <a:rPr dirty="0" err="1"/>
              <a:t>је</a:t>
            </a:r>
            <a:r>
              <a:rPr dirty="0"/>
              <a:t> </a:t>
            </a:r>
            <a:r>
              <a:rPr dirty="0" err="1"/>
              <a:t>показана</a:t>
            </a:r>
            <a:r>
              <a:rPr dirty="0"/>
              <a:t> </a:t>
            </a:r>
            <a:r>
              <a:rPr dirty="0" err="1"/>
              <a:t>успешност</a:t>
            </a:r>
            <a:r>
              <a:rPr dirty="0"/>
              <a:t> </a:t>
            </a:r>
            <a:r>
              <a:rPr b="1" dirty="0" err="1"/>
              <a:t>бупропиона</a:t>
            </a:r>
            <a:endParaRPr b="1" dirty="0"/>
          </a:p>
        </p:txBody>
      </p:sp>
      <p:sp>
        <p:nvSpPr>
          <p:cNvPr id="443" name="TextBox 3"/>
          <p:cNvSpPr txBox="1"/>
          <p:nvPr/>
        </p:nvSpPr>
        <p:spPr>
          <a:xfrm>
            <a:off x="7358016" y="5647705"/>
            <a:ext cx="403061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Grassi et al., Int Rev Psychiatry. 2014; Sheng et al., Neural </a:t>
            </a:r>
            <a:r>
              <a:rPr dirty="0" err="1"/>
              <a:t>Plast</a:t>
            </a:r>
            <a:r>
              <a:rPr dirty="0"/>
              <a:t>. 2017.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rPr dirty="0" err="1"/>
              <a:t>Глутаматергички</a:t>
            </a:r>
            <a:r>
              <a:rPr dirty="0"/>
              <a:t> </a:t>
            </a:r>
            <a:r>
              <a:rPr dirty="0" err="1"/>
              <a:t>антидепресивни</a:t>
            </a:r>
            <a:r>
              <a:rPr dirty="0"/>
              <a:t> </a:t>
            </a:r>
            <a:r>
              <a:rPr dirty="0" err="1"/>
              <a:t>лекови</a:t>
            </a:r>
            <a:r>
              <a:rPr lang="sr-Cyrl-RS" dirty="0"/>
              <a:t> у третману </a:t>
            </a:r>
            <a:r>
              <a:rPr lang="sr-Cyrl-RS" dirty="0" err="1"/>
              <a:t>карциномског</a:t>
            </a:r>
            <a:r>
              <a:rPr lang="sr-Cyrl-RS" dirty="0"/>
              <a:t> бола</a:t>
            </a:r>
            <a:endParaRPr dirty="0"/>
          </a:p>
        </p:txBody>
      </p:sp>
      <p:sp>
        <p:nvSpPr>
          <p:cNvPr id="448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 u="sng"/>
            </a:pPr>
            <a:r>
              <a:rPr dirty="0" err="1"/>
              <a:t>Кетамин</a:t>
            </a:r>
            <a:r>
              <a:rPr dirty="0"/>
              <a:t>:</a:t>
            </a:r>
          </a:p>
          <a:p>
            <a:r>
              <a:rPr dirty="0" err="1"/>
              <a:t>некомпетитивни</a:t>
            </a:r>
            <a:r>
              <a:rPr dirty="0"/>
              <a:t> NMDA-</a:t>
            </a:r>
            <a:r>
              <a:rPr dirty="0" err="1"/>
              <a:t>рецепторски</a:t>
            </a:r>
            <a:r>
              <a:rPr dirty="0"/>
              <a:t> </a:t>
            </a:r>
            <a:r>
              <a:rPr dirty="0" err="1"/>
              <a:t>антагон</a:t>
            </a:r>
            <a:r>
              <a:rPr lang="sr-Cyrl-RS" dirty="0"/>
              <a:t>и</a:t>
            </a:r>
            <a:r>
              <a:rPr dirty="0" err="1"/>
              <a:t>ст</a:t>
            </a:r>
            <a:r>
              <a:rPr dirty="0"/>
              <a:t>;</a:t>
            </a:r>
          </a:p>
          <a:p>
            <a:r>
              <a:rPr dirty="0" err="1"/>
              <a:t>од</a:t>
            </a:r>
            <a:r>
              <a:rPr dirty="0"/>
              <a:t> 1960-тих </a:t>
            </a:r>
            <a:r>
              <a:rPr dirty="0" err="1"/>
              <a:t>кориштен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анестезији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аналгезији</a:t>
            </a:r>
            <a:r>
              <a:rPr dirty="0"/>
              <a:t>;</a:t>
            </a:r>
          </a:p>
          <a:p>
            <a:r>
              <a:rPr dirty="0" err="1"/>
              <a:t>од</a:t>
            </a:r>
            <a:r>
              <a:rPr dirty="0"/>
              <a:t> 2000-те </a:t>
            </a:r>
            <a:r>
              <a:rPr dirty="0" err="1"/>
              <a:t>указано</a:t>
            </a:r>
            <a:r>
              <a:rPr dirty="0"/>
              <a:t> </a:t>
            </a:r>
            <a:r>
              <a:rPr dirty="0" err="1"/>
              <a:t>да</a:t>
            </a:r>
            <a:r>
              <a:rPr dirty="0"/>
              <a:t> </a:t>
            </a:r>
            <a:r>
              <a:rPr dirty="0" err="1"/>
              <a:t>може</a:t>
            </a:r>
            <a:r>
              <a:rPr dirty="0"/>
              <a:t> </a:t>
            </a:r>
            <a:r>
              <a:rPr lang="sr-Cyrl-RS"/>
              <a:t>кориговати</a:t>
            </a:r>
            <a:r>
              <a:t> </a:t>
            </a:r>
            <a:r>
              <a:rPr dirty="0" err="1"/>
              <a:t>симтоме</a:t>
            </a:r>
            <a:r>
              <a:rPr dirty="0"/>
              <a:t> </a:t>
            </a:r>
            <a:r>
              <a:rPr dirty="0" err="1"/>
              <a:t>депресије</a:t>
            </a:r>
            <a:r>
              <a:rPr dirty="0"/>
              <a:t>;</a:t>
            </a:r>
          </a:p>
          <a:p>
            <a:r>
              <a:rPr dirty="0" err="1"/>
              <a:t>повећава</a:t>
            </a:r>
            <a:r>
              <a:rPr dirty="0"/>
              <a:t> </a:t>
            </a:r>
            <a:r>
              <a:rPr dirty="0" err="1"/>
              <a:t>број</a:t>
            </a:r>
            <a:r>
              <a:rPr dirty="0"/>
              <a:t> </a:t>
            </a:r>
            <a:r>
              <a:rPr dirty="0" err="1"/>
              <a:t>синаптичких</a:t>
            </a:r>
            <a:r>
              <a:rPr dirty="0"/>
              <a:t> </a:t>
            </a:r>
            <a:r>
              <a:rPr dirty="0" err="1"/>
              <a:t>веза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префронталном</a:t>
            </a:r>
            <a:r>
              <a:rPr dirty="0"/>
              <a:t> </a:t>
            </a:r>
            <a:r>
              <a:rPr dirty="0" err="1"/>
              <a:t>кортексу</a:t>
            </a:r>
            <a:r>
              <a:rPr dirty="0"/>
              <a:t>;</a:t>
            </a:r>
          </a:p>
          <a:p>
            <a:r>
              <a:rPr dirty="0" err="1"/>
              <a:t>брзо</a:t>
            </a:r>
            <a:r>
              <a:rPr dirty="0"/>
              <a:t> </a:t>
            </a:r>
            <a:r>
              <a:rPr dirty="0" err="1"/>
              <a:t>унапређује</a:t>
            </a:r>
            <a:r>
              <a:rPr dirty="0"/>
              <a:t> </a:t>
            </a:r>
            <a:r>
              <a:rPr dirty="0" err="1"/>
              <a:t>дефиците</a:t>
            </a:r>
            <a:r>
              <a:rPr dirty="0"/>
              <a:t> </a:t>
            </a:r>
            <a:r>
              <a:rPr dirty="0" err="1"/>
              <a:t>изазване</a:t>
            </a:r>
            <a:r>
              <a:rPr dirty="0"/>
              <a:t> </a:t>
            </a:r>
            <a:r>
              <a:rPr dirty="0" err="1"/>
              <a:t>хроничним</a:t>
            </a:r>
            <a:r>
              <a:rPr dirty="0"/>
              <a:t> </a:t>
            </a:r>
            <a:r>
              <a:rPr dirty="0" err="1"/>
              <a:t>стресом</a:t>
            </a:r>
            <a:r>
              <a:rPr dirty="0"/>
              <a:t>.</a:t>
            </a:r>
          </a:p>
        </p:txBody>
      </p:sp>
      <p:sp>
        <p:nvSpPr>
          <p:cNvPr id="449" name="TextBox 3"/>
          <p:cNvSpPr txBox="1"/>
          <p:nvPr/>
        </p:nvSpPr>
        <p:spPr>
          <a:xfrm>
            <a:off x="7273192" y="5875868"/>
            <a:ext cx="398595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Sheng et al., Neural </a:t>
            </a:r>
            <a:r>
              <a:rPr dirty="0" err="1"/>
              <a:t>Plast</a:t>
            </a:r>
            <a:r>
              <a:rPr dirty="0"/>
              <a:t>. 2017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t>Бензодиазепини у третману хроничног бола</a:t>
            </a:r>
          </a:p>
        </p:txBody>
      </p:sp>
      <p:sp>
        <p:nvSpPr>
          <p:cNvPr id="452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r>
              <a:t>Показано је да имају извесне ефекте у третману хроничног бола, укључујући неуропатски бол или инфламаторне болове</a:t>
            </a:r>
          </a:p>
          <a:p>
            <a:r>
              <a:t>Антихипералгезични ефекат GABA</a:t>
            </a:r>
            <a:r>
              <a:rPr baseline="-25000"/>
              <a:t>A</a:t>
            </a:r>
            <a:r>
              <a:t> рецептора у кичменој мождини</a:t>
            </a:r>
          </a:p>
          <a:p>
            <a:r>
              <a:t>Антидепресивна терапија због ефеката GABA</a:t>
            </a:r>
            <a:r>
              <a:rPr baseline="-25000"/>
              <a:t>A</a:t>
            </a:r>
            <a:r>
              <a:t> рецептора у регулацији расположења</a:t>
            </a:r>
          </a:p>
        </p:txBody>
      </p:sp>
      <p:sp>
        <p:nvSpPr>
          <p:cNvPr id="453" name="TextBox 3"/>
          <p:cNvSpPr txBox="1"/>
          <p:nvPr/>
        </p:nvSpPr>
        <p:spPr>
          <a:xfrm>
            <a:off x="7296943" y="5875868"/>
            <a:ext cx="398595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t>Sheng et al., Neural Plast. 2017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rPr dirty="0" err="1"/>
              <a:t>Антиконвулзиви</a:t>
            </a:r>
            <a:r>
              <a:rPr dirty="0"/>
              <a:t> </a:t>
            </a:r>
            <a:r>
              <a:rPr lang="sr-Cyrl-RS" dirty="0"/>
              <a:t>у</a:t>
            </a:r>
            <a:r>
              <a:rPr dirty="0"/>
              <a:t> </a:t>
            </a:r>
            <a:r>
              <a:rPr dirty="0" err="1"/>
              <a:t>третман</a:t>
            </a:r>
            <a:r>
              <a:rPr lang="sr-Cyrl-RS" dirty="0"/>
              <a:t>у</a:t>
            </a:r>
            <a:r>
              <a:rPr dirty="0"/>
              <a:t> </a:t>
            </a:r>
            <a:r>
              <a:rPr dirty="0" err="1"/>
              <a:t>неуропатског</a:t>
            </a:r>
            <a:r>
              <a:rPr dirty="0"/>
              <a:t> </a:t>
            </a:r>
            <a:r>
              <a:rPr dirty="0" err="1"/>
              <a:t>бола</a:t>
            </a:r>
            <a:r>
              <a:rPr dirty="0"/>
              <a:t> </a:t>
            </a:r>
          </a:p>
        </p:txBody>
      </p:sp>
      <p:sp>
        <p:nvSpPr>
          <p:cNvPr id="456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r>
              <a:t>Карбамазепин, фенитоин, валпроинска киселина, клоназепам и габапентин </a:t>
            </a:r>
          </a:p>
          <a:p>
            <a:r>
              <a:t>Делотворни за лечење неуропатског бола који се описује као горући и раздирући</a:t>
            </a:r>
          </a:p>
          <a:p>
            <a:r>
              <a:t>Габапентин и прегабалин, самостално или у комбинацији са другим лековима, ефикасни су у терапији неуропатског бола пацијената са карциномом</a:t>
            </a:r>
          </a:p>
        </p:txBody>
      </p:sp>
      <p:sp>
        <p:nvSpPr>
          <p:cNvPr id="457" name="TextBox 3"/>
          <p:cNvSpPr txBox="1"/>
          <p:nvPr/>
        </p:nvSpPr>
        <p:spPr>
          <a:xfrm>
            <a:off x="7536410" y="5885326"/>
            <a:ext cx="3782556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 err="1"/>
              <a:t>Finnerup</a:t>
            </a:r>
            <a:r>
              <a:rPr dirty="0"/>
              <a:t> et al., Lancet Neurol. 2015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/>
          <a:p>
            <a:r>
              <a:t>Третман карциномског бола опиоидима</a:t>
            </a:r>
          </a:p>
        </p:txBody>
      </p:sp>
      <p:sp>
        <p:nvSpPr>
          <p:cNvPr id="462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defRPr sz="2200"/>
            </a:pPr>
            <a:r>
              <a:t>Студија на анималним моделима је указала да антагониста κ рецептора може имати и антидепресивни ефекат и да δ рецептори могу бити циљно место за потенцијална антидепресивна дејства</a:t>
            </a:r>
          </a:p>
          <a:p>
            <a:pPr>
              <a:lnSpc>
                <a:spcPct val="80000"/>
              </a:lnSpc>
              <a:defRPr sz="2200"/>
            </a:pPr>
            <a:r>
              <a:t>Бупренорфин може бити користан у рефракторној депресији онколошких пацијената </a:t>
            </a:r>
          </a:p>
          <a:p>
            <a:pPr>
              <a:lnSpc>
                <a:spcPct val="80000"/>
              </a:lnSpc>
              <a:defRPr sz="2200"/>
            </a:pPr>
            <a:r>
              <a:t>Ризик за злоупотребу опиоида пацијената са хроничним болом: </a:t>
            </a:r>
          </a:p>
          <a:p>
            <a:pPr marL="742950" lvl="1" indent="-285750">
              <a:lnSpc>
                <a:spcPct val="80000"/>
              </a:lnSpc>
              <a:buFontTx/>
              <a:buChar char="➢"/>
              <a:defRPr sz="1800"/>
            </a:pPr>
            <a:r>
              <a:t>81% пацијената је са ниским ризиком од злоупотребе опиоида, </a:t>
            </a:r>
          </a:p>
          <a:p>
            <a:pPr marL="742950" lvl="1" indent="-285750">
              <a:lnSpc>
                <a:spcPct val="80000"/>
              </a:lnSpc>
              <a:buFontTx/>
              <a:buChar char="➢"/>
              <a:defRPr sz="1800"/>
            </a:pPr>
            <a:r>
              <a:t>13% пацијената има умерен ризик од злоупотребе опиоида и </a:t>
            </a:r>
          </a:p>
          <a:p>
            <a:pPr marL="742950" lvl="1" indent="-285750">
              <a:lnSpc>
                <a:spcPct val="80000"/>
              </a:lnSpc>
              <a:buFontTx/>
              <a:buChar char="➢"/>
              <a:defRPr sz="1800"/>
            </a:pPr>
            <a:r>
              <a:t>6% пацијената је са озбиљним ризиком од злоупотребе опиоида </a:t>
            </a:r>
          </a:p>
        </p:txBody>
      </p:sp>
      <p:sp>
        <p:nvSpPr>
          <p:cNvPr id="463" name="TextBox 3"/>
          <p:cNvSpPr txBox="1"/>
          <p:nvPr/>
        </p:nvSpPr>
        <p:spPr>
          <a:xfrm>
            <a:off x="7581272" y="5656940"/>
            <a:ext cx="378044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/>
              <a:t>Sheng et al., Neural </a:t>
            </a:r>
            <a:r>
              <a:rPr dirty="0" err="1"/>
              <a:t>Plast</a:t>
            </a:r>
            <a:r>
              <a:rPr dirty="0"/>
              <a:t>. 2017;</a:t>
            </a:r>
          </a:p>
          <a:p>
            <a:pPr algn="r"/>
            <a:r>
              <a:rPr dirty="0" err="1"/>
              <a:t>Pagé</a:t>
            </a:r>
            <a:r>
              <a:rPr dirty="0"/>
              <a:t> et al., Clin J Pain. 2016.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900"/>
            </a:lvl1pPr>
          </a:lstStyle>
          <a:p>
            <a:r>
              <a:rPr sz="4000" dirty="0" err="1"/>
              <a:t>Антипсихотици</a:t>
            </a:r>
            <a:r>
              <a:rPr sz="4000" dirty="0"/>
              <a:t> </a:t>
            </a:r>
            <a:r>
              <a:rPr sz="4000" dirty="0" err="1"/>
              <a:t>у</a:t>
            </a:r>
            <a:r>
              <a:rPr sz="4000" dirty="0"/>
              <a:t> </a:t>
            </a:r>
            <a:r>
              <a:rPr sz="4000" dirty="0" err="1"/>
              <a:t>онкотретману</a:t>
            </a:r>
            <a:r>
              <a:rPr sz="4000" dirty="0"/>
              <a:t> </a:t>
            </a:r>
            <a:r>
              <a:rPr sz="4000" dirty="0" err="1"/>
              <a:t>и</a:t>
            </a:r>
            <a:r>
              <a:rPr sz="4000" dirty="0"/>
              <a:t> </a:t>
            </a:r>
            <a:r>
              <a:rPr sz="4000" dirty="0" err="1"/>
              <a:t>канцерском</a:t>
            </a:r>
            <a:r>
              <a:rPr sz="4000" dirty="0"/>
              <a:t> </a:t>
            </a:r>
            <a:r>
              <a:rPr sz="4000" dirty="0" err="1"/>
              <a:t>болу</a:t>
            </a:r>
            <a:endParaRPr sz="4000" dirty="0"/>
          </a:p>
        </p:txBody>
      </p:sp>
      <p:sp>
        <p:nvSpPr>
          <p:cNvPr id="468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>
                <a:solidFill>
                  <a:srgbClr val="000000"/>
                </a:solidFill>
              </a:defRPr>
            </a:pPr>
            <a:endParaRPr/>
          </a:p>
          <a:p>
            <a:pPr marL="0" indent="0">
              <a:buSzTx/>
              <a:buNone/>
              <a:defRPr>
                <a:solidFill>
                  <a:srgbClr val="000000"/>
                </a:solidFill>
              </a:defRPr>
            </a:pPr>
            <a:r>
              <a:t>У онкологији су антипсихотици </a:t>
            </a:r>
            <a:r>
              <a:rPr b="1"/>
              <a:t>халоперидол, рисперидон и оланзапин </a:t>
            </a:r>
            <a:r>
              <a:t>најчешће прописивани у третману: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делиријума,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различитих соматских сметњи и нежељених ефеката хемотерапије, као што су мучнина, повраћање и кахексија</a:t>
            </a:r>
          </a:p>
        </p:txBody>
      </p:sp>
      <p:sp>
        <p:nvSpPr>
          <p:cNvPr id="469" name="TextBox 3"/>
          <p:cNvSpPr txBox="1"/>
          <p:nvPr/>
        </p:nvSpPr>
        <p:spPr>
          <a:xfrm>
            <a:off x="7306030" y="5869369"/>
            <a:ext cx="4030618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Grassi et al., Int Rev Psychiatry. 2014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rPr dirty="0" err="1"/>
              <a:t>Ефикасност</a:t>
            </a:r>
            <a:r>
              <a:rPr dirty="0"/>
              <a:t> </a:t>
            </a:r>
            <a:r>
              <a:rPr dirty="0" err="1"/>
              <a:t>психотропних</a:t>
            </a:r>
            <a:r>
              <a:rPr dirty="0"/>
              <a:t> </a:t>
            </a:r>
            <a:r>
              <a:rPr dirty="0" err="1"/>
              <a:t>лекова</a:t>
            </a:r>
            <a:r>
              <a:rPr dirty="0"/>
              <a:t> </a:t>
            </a:r>
            <a:r>
              <a:rPr dirty="0" err="1"/>
              <a:t>као</a:t>
            </a:r>
            <a:r>
              <a:rPr dirty="0"/>
              <a:t> </a:t>
            </a:r>
            <a:r>
              <a:rPr dirty="0" err="1"/>
              <a:t>адјувантног</a:t>
            </a:r>
            <a:r>
              <a:rPr dirty="0"/>
              <a:t> </a:t>
            </a:r>
            <a:r>
              <a:rPr dirty="0" err="1"/>
              <a:t>третмана</a:t>
            </a:r>
            <a:r>
              <a:rPr lang="sr-Cyrl-RS" dirty="0"/>
              <a:t> </a:t>
            </a:r>
            <a:r>
              <a:rPr lang="sr-Cyrl-RS" dirty="0" err="1"/>
              <a:t>карциномског</a:t>
            </a:r>
            <a:r>
              <a:rPr lang="sr-Cyrl-RS" dirty="0"/>
              <a:t> бола</a:t>
            </a:r>
            <a:endParaRPr dirty="0"/>
          </a:p>
        </p:txBody>
      </p:sp>
      <p:sp>
        <p:nvSpPr>
          <p:cNvPr id="47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buFontTx/>
              <a:buChar char="➢"/>
              <a:defRPr sz="2200"/>
            </a:pPr>
            <a:r>
              <a:t>У психоонколошким студијама показана ефикасност за симптоме бола, налета осећаја врелине, свраба, мучнине и повраћања, замора и когнитивних измена </a:t>
            </a:r>
          </a:p>
          <a:p>
            <a:pPr>
              <a:buFontTx/>
              <a:buChar char="➢"/>
              <a:defRPr sz="2200"/>
            </a:pPr>
            <a:r>
              <a:t>У групи пацијената са поодмаклим канцером током седмогодишњег периода праћења примећено је да је употреба:</a:t>
            </a:r>
          </a:p>
          <a:p>
            <a:pPr marL="742950" lvl="1" indent="-285750">
              <a:defRPr sz="1800"/>
            </a:pPr>
            <a:r>
              <a:t>антипсихотика повећана са 26,1% на 40% (посебно халоперидола и рисперидона), </a:t>
            </a:r>
          </a:p>
          <a:p>
            <a:pPr marL="742950" lvl="1" indent="-285750">
              <a:defRPr sz="1800"/>
            </a:pPr>
            <a:r>
              <a:t>антидепресива са 17,8% на 27,1% (посебно миртазапина, циталопрама, есциталопрама и дулоксетина) и </a:t>
            </a:r>
          </a:p>
          <a:p>
            <a:pPr marL="742950" lvl="1" indent="-285750">
              <a:defRPr sz="1800"/>
            </a:pPr>
            <a:r>
              <a:t>бензодиазепина од 72,6% до 84% (посебно лоразепама и мидазолама).</a:t>
            </a:r>
          </a:p>
        </p:txBody>
      </p:sp>
      <p:sp>
        <p:nvSpPr>
          <p:cNvPr id="475" name="TextBox 3"/>
          <p:cNvSpPr txBox="1"/>
          <p:nvPr/>
        </p:nvSpPr>
        <p:spPr>
          <a:xfrm>
            <a:off x="6933407" y="5668815"/>
            <a:ext cx="4447310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/>
              <a:t>Grassi et al., Int Rev Psychiatry. 2014;</a:t>
            </a:r>
          </a:p>
          <a:p>
            <a:pPr algn="r"/>
            <a:r>
              <a:rPr dirty="0" err="1"/>
              <a:t>Farriols</a:t>
            </a:r>
            <a:r>
              <a:rPr dirty="0"/>
              <a:t> et al., J Pain Symptom Manage. 2012.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Title 1"/>
          <p:cNvSpPr txBox="1">
            <a:spLocks noGrp="1"/>
          </p:cNvSpPr>
          <p:nvPr>
            <p:ph type="title"/>
          </p:nvPr>
        </p:nvSpPr>
        <p:spPr>
          <a:xfrm>
            <a:off x="1295400" y="634377"/>
            <a:ext cx="9601197" cy="1303869"/>
          </a:xfrm>
          <a:prstGeom prst="rect">
            <a:avLst/>
          </a:prstGeom>
        </p:spPr>
        <p:txBody>
          <a:bodyPr/>
          <a:lstStyle/>
          <a:p>
            <a:pPr>
              <a:defRPr sz="3200" b="1"/>
            </a:pPr>
            <a:r>
              <a:rPr dirty="0" err="1"/>
              <a:t>Мождана</a:t>
            </a:r>
            <a:r>
              <a:rPr dirty="0"/>
              <a:t> </a:t>
            </a:r>
            <a:r>
              <a:rPr dirty="0" err="1"/>
              <a:t>стимулација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третману</a:t>
            </a:r>
            <a:r>
              <a:rPr dirty="0"/>
              <a:t> </a:t>
            </a:r>
            <a:br>
              <a:rPr dirty="0"/>
            </a:br>
            <a:r>
              <a:rPr dirty="0" err="1"/>
              <a:t>менталних</a:t>
            </a:r>
            <a:r>
              <a:rPr dirty="0"/>
              <a:t> </a:t>
            </a:r>
            <a:r>
              <a:rPr dirty="0" err="1"/>
              <a:t>измена</a:t>
            </a:r>
            <a:r>
              <a:rPr dirty="0"/>
              <a:t> </a:t>
            </a:r>
            <a:r>
              <a:rPr lang="sr-Cyrl-RS"/>
              <a:t>и бола</a:t>
            </a:r>
            <a:endParaRPr dirty="0"/>
          </a:p>
        </p:txBody>
      </p:sp>
      <p:sp>
        <p:nvSpPr>
          <p:cNvPr id="48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95400" y="2556931"/>
            <a:ext cx="9601197" cy="366669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defRPr sz="600"/>
            </a:pPr>
            <a:endParaRPr/>
          </a:p>
          <a:p>
            <a:pPr>
              <a:lnSpc>
                <a:spcPct val="80000"/>
              </a:lnSpc>
              <a:defRPr sz="600"/>
            </a:pPr>
            <a:endParaRPr/>
          </a:p>
          <a:p>
            <a:pPr>
              <a:lnSpc>
                <a:spcPct val="80000"/>
              </a:lnSpc>
              <a:defRPr sz="600"/>
            </a:pPr>
            <a:endParaRPr/>
          </a:p>
          <a:p>
            <a:pPr>
              <a:lnSpc>
                <a:spcPct val="80000"/>
              </a:lnSpc>
              <a:defRPr sz="600"/>
            </a:pPr>
            <a:endParaRPr/>
          </a:p>
          <a:p>
            <a:pPr>
              <a:lnSpc>
                <a:spcPct val="80000"/>
              </a:lnSpc>
              <a:defRPr sz="600"/>
            </a:pPr>
            <a:endParaRPr/>
          </a:p>
          <a:p>
            <a:pPr>
              <a:lnSpc>
                <a:spcPct val="80000"/>
              </a:lnSpc>
              <a:defRPr sz="600"/>
            </a:pPr>
            <a:endParaRPr/>
          </a:p>
          <a:p>
            <a:pPr>
              <a:lnSpc>
                <a:spcPct val="80000"/>
              </a:lnSpc>
              <a:defRPr sz="600"/>
            </a:pPr>
            <a:endParaRPr/>
          </a:p>
          <a:p>
            <a:pPr>
              <a:lnSpc>
                <a:spcPct val="80000"/>
              </a:lnSpc>
              <a:defRPr sz="5500"/>
            </a:pPr>
            <a:endParaRPr/>
          </a:p>
          <a:p>
            <a:pPr marL="0" indent="0">
              <a:lnSpc>
                <a:spcPct val="80000"/>
              </a:lnSpc>
              <a:buSzTx/>
              <a:buNone/>
              <a:defRPr sz="5500"/>
            </a:pPr>
            <a:endParaRPr/>
          </a:p>
          <a:p>
            <a:pPr marL="0" indent="0">
              <a:lnSpc>
                <a:spcPct val="80000"/>
              </a:lnSpc>
              <a:buSzTx/>
              <a:buNone/>
              <a:defRPr sz="1300"/>
            </a:pPr>
            <a:r>
              <a:t>DBS - deep brain stimulation; VPL - ventral posterolateral nucleus; VPM - ventral posteromedial nucleus; PVG - periventricular gray matter;       PAG -periacqeductal gray matter; IC - internal capsule; OCD - obsessive-compulsive disorder; tDCS-transcranial direct current stimulation;        PFC-prefrontal cortex; dlPFC-dorsolateral PFC; SMA-supplementary motor area; M1-primary motor cortex;</a:t>
            </a:r>
            <a:r>
              <a:rPr sz="600"/>
              <a:t> </a:t>
            </a:r>
            <a:r>
              <a:t>TMS-transcranial magnetic stimulation; MFC-medial frontal cortex, S1-somatosensory cortex.</a:t>
            </a:r>
          </a:p>
        </p:txBody>
      </p:sp>
      <p:pic>
        <p:nvPicPr>
          <p:cNvPr id="481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98" y="1714903"/>
            <a:ext cx="10584001" cy="3204854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TextBox 24"/>
          <p:cNvSpPr txBox="1"/>
          <p:nvPr/>
        </p:nvSpPr>
        <p:spPr>
          <a:xfrm>
            <a:off x="6968297" y="5900858"/>
            <a:ext cx="4291876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Xiao et al., </a:t>
            </a:r>
            <a:r>
              <a:rPr dirty="0" err="1"/>
              <a:t>Neurosci</a:t>
            </a:r>
            <a:r>
              <a:rPr dirty="0"/>
              <a:t> Bull. 2021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rPr dirty="0" err="1"/>
              <a:t>Нефармаколошки</a:t>
            </a:r>
            <a:r>
              <a:rPr dirty="0"/>
              <a:t> </a:t>
            </a:r>
            <a:r>
              <a:rPr dirty="0" err="1"/>
              <a:t>третман</a:t>
            </a:r>
            <a:r>
              <a:rPr dirty="0"/>
              <a:t> </a:t>
            </a:r>
            <a:r>
              <a:rPr dirty="0" err="1"/>
              <a:t>психолошких</a:t>
            </a:r>
            <a:r>
              <a:rPr lang="sr-Cyrl-RS" dirty="0"/>
              <a:t> и менталних</a:t>
            </a:r>
            <a:r>
              <a:rPr dirty="0"/>
              <a:t> </a:t>
            </a:r>
            <a:r>
              <a:rPr dirty="0" err="1"/>
              <a:t>поремећаја</a:t>
            </a:r>
            <a:r>
              <a:rPr lang="sr-Cyrl-RS" dirty="0"/>
              <a:t> у </a:t>
            </a:r>
            <a:r>
              <a:rPr lang="sr-Cyrl-RS" dirty="0" err="1"/>
              <a:t>карциномском</a:t>
            </a:r>
            <a:r>
              <a:rPr lang="sr-Cyrl-RS" dirty="0"/>
              <a:t> болу</a:t>
            </a:r>
            <a:endParaRPr dirty="0"/>
          </a:p>
        </p:txBody>
      </p:sp>
      <p:sp>
        <p:nvSpPr>
          <p:cNvPr id="487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buFont typeface="Courier New"/>
              <a:buChar char="o"/>
            </a:pPr>
            <a:endParaRPr/>
          </a:p>
          <a:p>
            <a:pPr>
              <a:buFont typeface="Courier New"/>
              <a:buChar char="o"/>
            </a:pPr>
            <a:endParaRPr/>
          </a:p>
          <a:p>
            <a:pPr>
              <a:buFont typeface="Courier New"/>
              <a:buChar char="o"/>
            </a:pPr>
            <a:r>
              <a:t>Способност за изражавање емоција </a:t>
            </a:r>
          </a:p>
          <a:p>
            <a:pPr>
              <a:buFont typeface="Courier New"/>
              <a:buChar char="o"/>
            </a:pPr>
            <a:endParaRPr/>
          </a:p>
          <a:p>
            <a:pPr>
              <a:buFont typeface="Courier New"/>
              <a:buChar char="o"/>
            </a:pPr>
            <a:r>
              <a:t>Терапеутске технике </a:t>
            </a:r>
            <a:r>
              <a:rPr b="1">
                <a:solidFill>
                  <a:srgbClr val="000000"/>
                </a:solidFill>
              </a:rPr>
              <a:t>модулације интерперсоналног дистреса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6" y="619918"/>
            <a:ext cx="8321676" cy="5618164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TextBox 2"/>
          <p:cNvSpPr txBox="1"/>
          <p:nvPr/>
        </p:nvSpPr>
        <p:spPr>
          <a:xfrm>
            <a:off x="748532" y="1008880"/>
            <a:ext cx="2088233" cy="3581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средински фактори</a:t>
            </a:r>
          </a:p>
        </p:txBody>
      </p:sp>
      <p:sp>
        <p:nvSpPr>
          <p:cNvPr id="255" name="TextBox 3"/>
          <p:cNvSpPr txBox="1"/>
          <p:nvPr/>
        </p:nvSpPr>
        <p:spPr>
          <a:xfrm>
            <a:off x="1108571" y="1800968"/>
            <a:ext cx="1296146" cy="7010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/>
            </a:lvl1pPr>
          </a:lstStyle>
          <a:p>
            <a:r>
              <a:t>значајни животни догађаји</a:t>
            </a:r>
          </a:p>
        </p:txBody>
      </p:sp>
      <p:sp>
        <p:nvSpPr>
          <p:cNvPr id="256" name="TextBox 4"/>
          <p:cNvSpPr txBox="1"/>
          <p:nvPr/>
        </p:nvSpPr>
        <p:spPr>
          <a:xfrm>
            <a:off x="892548" y="2737073"/>
            <a:ext cx="1728192" cy="5486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/>
            </a:lvl1pPr>
          </a:lstStyle>
          <a:p>
            <a:r>
              <a:t>траума, инфекција</a:t>
            </a:r>
          </a:p>
        </p:txBody>
      </p:sp>
      <p:sp>
        <p:nvSpPr>
          <p:cNvPr id="257" name="TextBox 5"/>
          <p:cNvSpPr txBox="1"/>
          <p:nvPr/>
        </p:nvSpPr>
        <p:spPr>
          <a:xfrm>
            <a:off x="7229251" y="864865"/>
            <a:ext cx="1440160" cy="497841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t>бол</a:t>
            </a:r>
          </a:p>
          <a:p>
            <a:pPr algn="ctr">
              <a:defRPr sz="1400" b="1">
                <a:solidFill>
                  <a:srgbClr val="FFFFFF"/>
                </a:solidFill>
              </a:defRPr>
            </a:pPr>
            <a:r>
              <a:t>хипералгезија</a:t>
            </a:r>
          </a:p>
        </p:txBody>
      </p:sp>
      <p:sp>
        <p:nvSpPr>
          <p:cNvPr id="258" name="TextBox 6"/>
          <p:cNvSpPr txBox="1"/>
          <p:nvPr/>
        </p:nvSpPr>
        <p:spPr>
          <a:xfrm>
            <a:off x="7085235" y="1872976"/>
            <a:ext cx="1728193" cy="2946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/>
            </a:lvl1pPr>
          </a:lstStyle>
          <a:p>
            <a:r>
              <a:t>поремећаји сна</a:t>
            </a:r>
          </a:p>
        </p:txBody>
      </p:sp>
      <p:sp>
        <p:nvSpPr>
          <p:cNvPr id="259" name="TextBox 7"/>
          <p:cNvSpPr txBox="1"/>
          <p:nvPr/>
        </p:nvSpPr>
        <p:spPr>
          <a:xfrm>
            <a:off x="7229251" y="2665065"/>
            <a:ext cx="1296144" cy="3581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/>
            </a:lvl1pPr>
          </a:lstStyle>
          <a:p>
            <a:r>
              <a:t>замор</a:t>
            </a:r>
          </a:p>
        </p:txBody>
      </p:sp>
      <p:sp>
        <p:nvSpPr>
          <p:cNvPr id="260" name="TextBox 8"/>
          <p:cNvSpPr txBox="1"/>
          <p:nvPr/>
        </p:nvSpPr>
        <p:spPr>
          <a:xfrm>
            <a:off x="3484836" y="1296912"/>
            <a:ext cx="1296144" cy="6248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/>
            </a:pPr>
            <a:r>
              <a:t>серотонин</a:t>
            </a:r>
          </a:p>
          <a:p>
            <a:pPr algn="ctr">
              <a:defRPr b="1"/>
            </a:pPr>
            <a:r>
              <a:t>допамин</a:t>
            </a:r>
          </a:p>
        </p:txBody>
      </p:sp>
      <p:sp>
        <p:nvSpPr>
          <p:cNvPr id="261" name="TextBox 9"/>
          <p:cNvSpPr txBox="1"/>
          <p:nvPr/>
        </p:nvSpPr>
        <p:spPr>
          <a:xfrm>
            <a:off x="3412828" y="2377033"/>
            <a:ext cx="1296144" cy="2946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/>
            </a:lvl1pPr>
          </a:lstStyle>
          <a:p>
            <a:r>
              <a:t>хипофиза</a:t>
            </a:r>
          </a:p>
        </p:txBody>
      </p:sp>
      <p:sp>
        <p:nvSpPr>
          <p:cNvPr id="262" name="TextBox 10"/>
          <p:cNvSpPr txBox="1"/>
          <p:nvPr/>
        </p:nvSpPr>
        <p:spPr>
          <a:xfrm>
            <a:off x="1540620" y="4465265"/>
            <a:ext cx="2376265" cy="2946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50800" dist="27940" dir="5400000" rotWithShape="0">
              <a:srgbClr val="000000">
                <a:alpha val="32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/>
            </a:lvl1pPr>
          </a:lstStyle>
          <a:p>
            <a:r>
              <a:t>надбубрежна жлезда</a:t>
            </a:r>
          </a:p>
        </p:txBody>
      </p:sp>
      <p:sp>
        <p:nvSpPr>
          <p:cNvPr id="263" name="Title 1"/>
          <p:cNvSpPr txBox="1"/>
          <p:nvPr/>
        </p:nvSpPr>
        <p:spPr>
          <a:xfrm>
            <a:off x="8859147" y="2722542"/>
            <a:ext cx="2817233" cy="251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ctr">
              <a:lnSpc>
                <a:spcPct val="80000"/>
              </a:lnSpc>
              <a:defRPr sz="2800" b="1">
                <a:solidFill>
                  <a:srgbClr val="262626"/>
                </a:solidFill>
              </a:defRPr>
            </a:pPr>
            <a:r>
              <a:t>Неуробиологија стреса</a:t>
            </a:r>
            <a:endParaRPr sz="3200"/>
          </a:p>
          <a:p>
            <a:pPr algn="ctr">
              <a:lnSpc>
                <a:spcPct val="80000"/>
              </a:lnSpc>
              <a:defRPr sz="3900">
                <a:solidFill>
                  <a:srgbClr val="262626"/>
                </a:solidFill>
              </a:defRPr>
            </a:pPr>
            <a:br>
              <a:rPr sz="3200" b="1"/>
            </a:br>
            <a:r>
              <a:rPr sz="1900"/>
              <a:t>- амигдала, </a:t>
            </a:r>
          </a:p>
          <a:p>
            <a:pPr algn="ctr">
              <a:lnSpc>
                <a:spcPct val="80000"/>
              </a:lnSpc>
              <a:defRPr sz="1900">
                <a:solidFill>
                  <a:srgbClr val="262626"/>
                </a:solidFill>
              </a:defRPr>
            </a:pPr>
            <a:r>
              <a:t>осовина хипоталамус-хипофиза-надбубрежна жлезда, </a:t>
            </a:r>
            <a:endParaRPr sz="3900"/>
          </a:p>
          <a:p>
            <a:pPr algn="ctr">
              <a:lnSpc>
                <a:spcPct val="80000"/>
              </a:lnSpc>
              <a:defRPr sz="1900">
                <a:solidFill>
                  <a:srgbClr val="262626"/>
                </a:solidFill>
              </a:defRPr>
            </a:pPr>
            <a:r>
              <a:t>неуромодулатори</a:t>
            </a:r>
          </a:p>
        </p:txBody>
      </p:sp>
      <p:sp>
        <p:nvSpPr>
          <p:cNvPr id="264" name="TextBox 13"/>
          <p:cNvSpPr txBox="1"/>
          <p:nvPr/>
        </p:nvSpPr>
        <p:spPr>
          <a:xfrm>
            <a:off x="7465422" y="5680714"/>
            <a:ext cx="3948546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/>
              <a:t>Irwin, </a:t>
            </a:r>
            <a:r>
              <a:rPr dirty="0" err="1"/>
              <a:t>Psychiatr</a:t>
            </a:r>
            <a:r>
              <a:rPr dirty="0"/>
              <a:t> Clin North Am. 2011; Curran &amp; </a:t>
            </a:r>
            <a:r>
              <a:rPr dirty="0" err="1"/>
              <a:t>Chalasani</a:t>
            </a:r>
            <a:r>
              <a:rPr dirty="0"/>
              <a:t>, Invert </a:t>
            </a:r>
            <a:r>
              <a:rPr dirty="0" err="1"/>
              <a:t>Neurosci</a:t>
            </a:r>
            <a:r>
              <a:rPr dirty="0"/>
              <a:t>. 2012.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rPr dirty="0" err="1"/>
              <a:t>Неговатељи</a:t>
            </a:r>
            <a:r>
              <a:rPr dirty="0"/>
              <a:t> </a:t>
            </a:r>
            <a:r>
              <a:rPr dirty="0" err="1"/>
              <a:t>пацијената</a:t>
            </a:r>
            <a:r>
              <a:rPr dirty="0"/>
              <a:t> </a:t>
            </a:r>
            <a:r>
              <a:rPr dirty="0" err="1"/>
              <a:t>са</a:t>
            </a:r>
            <a:r>
              <a:rPr dirty="0"/>
              <a:t> </a:t>
            </a:r>
            <a:r>
              <a:rPr dirty="0" err="1"/>
              <a:t>болним</a:t>
            </a:r>
            <a:r>
              <a:rPr dirty="0"/>
              <a:t> </a:t>
            </a:r>
            <a:r>
              <a:rPr dirty="0" err="1"/>
              <a:t>синдромом</a:t>
            </a:r>
            <a:endParaRPr dirty="0"/>
          </a:p>
        </p:txBody>
      </p:sp>
      <p:sp>
        <p:nvSpPr>
          <p:cNvPr id="492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buFont typeface="Courier New"/>
              <a:buChar char="o"/>
            </a:pPr>
            <a:endParaRPr/>
          </a:p>
          <a:p>
            <a:pPr>
              <a:buFont typeface="Courier New"/>
              <a:buChar char="o"/>
            </a:pPr>
            <a:endParaRPr/>
          </a:p>
          <a:p>
            <a:pPr>
              <a:buFont typeface="Courier New"/>
              <a:buChar char="o"/>
            </a:pPr>
            <a:r>
              <a:t>Перцепција интензитета бола од стране неговатеља и телесно здравље неговатеља</a:t>
            </a:r>
          </a:p>
          <a:p>
            <a:pPr marL="0" indent="0">
              <a:buSzTx/>
              <a:buNone/>
            </a:pPr>
            <a:endParaRPr/>
          </a:p>
          <a:p>
            <a:pPr>
              <a:buFont typeface="Courier New"/>
              <a:buChar char="o"/>
            </a:pPr>
            <a:r>
              <a:t>Утицај на ментално и телесно здравље неговатеља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 err="1"/>
              <a:t>Добробит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социјално</a:t>
            </a:r>
            <a:r>
              <a:rPr dirty="0"/>
              <a:t> </a:t>
            </a:r>
            <a:r>
              <a:rPr dirty="0" err="1"/>
              <a:t>поткрепљење</a:t>
            </a:r>
            <a:r>
              <a:rPr lang="sr-Cyrl-RS" dirty="0"/>
              <a:t> у болним синдромима</a:t>
            </a:r>
            <a:endParaRPr dirty="0"/>
          </a:p>
        </p:txBody>
      </p:sp>
      <p:sp>
        <p:nvSpPr>
          <p:cNvPr id="497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dirty="0" err="1"/>
              <a:t>Соматизација</a:t>
            </a:r>
            <a:r>
              <a:rPr dirty="0"/>
              <a:t> </a:t>
            </a:r>
            <a:r>
              <a:rPr dirty="0" err="1"/>
              <a:t>се</a:t>
            </a:r>
            <a:r>
              <a:rPr dirty="0"/>
              <a:t> </a:t>
            </a:r>
            <a:r>
              <a:rPr dirty="0" err="1"/>
              <a:t>описује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као</a:t>
            </a:r>
            <a:r>
              <a:rPr dirty="0"/>
              <a:t>:</a:t>
            </a:r>
            <a:endParaRPr lang="sr-Cyrl-RS" dirty="0"/>
          </a:p>
          <a:p>
            <a:pPr marL="0" indent="0">
              <a:buSzTx/>
              <a:buNone/>
            </a:pPr>
            <a:endParaRPr dirty="0"/>
          </a:p>
          <a:p>
            <a:pPr>
              <a:buFont typeface="Courier New"/>
              <a:buChar char="o"/>
            </a:pPr>
            <a:r>
              <a:rPr dirty="0" err="1"/>
              <a:t>понашање</a:t>
            </a:r>
            <a:r>
              <a:rPr dirty="0"/>
              <a:t> </a:t>
            </a:r>
            <a:r>
              <a:rPr dirty="0" err="1"/>
              <a:t>тражења</a:t>
            </a:r>
            <a:r>
              <a:rPr dirty="0"/>
              <a:t> </a:t>
            </a:r>
            <a:r>
              <a:rPr dirty="0" err="1"/>
              <a:t>помоћи</a:t>
            </a:r>
            <a:endParaRPr dirty="0"/>
          </a:p>
          <a:p>
            <a:pPr>
              <a:buFont typeface="Courier New"/>
              <a:buChar char="o"/>
            </a:pPr>
            <a:r>
              <a:rPr dirty="0" err="1"/>
              <a:t>привлачење</a:t>
            </a:r>
            <a:r>
              <a:rPr dirty="0"/>
              <a:t> </a:t>
            </a:r>
            <a:r>
              <a:rPr dirty="0" err="1"/>
              <a:t>пажње</a:t>
            </a:r>
            <a:endParaRPr dirty="0"/>
          </a:p>
          <a:p>
            <a:pPr>
              <a:buFont typeface="Courier New"/>
              <a:buChar char="o"/>
            </a:pPr>
            <a:r>
              <a:rPr dirty="0" err="1"/>
              <a:t>жеља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преузимањем</a:t>
            </a:r>
            <a:r>
              <a:rPr dirty="0"/>
              <a:t> </a:t>
            </a:r>
            <a:r>
              <a:rPr dirty="0" err="1"/>
              <a:t>улоге</a:t>
            </a:r>
            <a:r>
              <a:rPr dirty="0"/>
              <a:t> </a:t>
            </a:r>
            <a:r>
              <a:rPr dirty="0" err="1"/>
              <a:t>болесника</a:t>
            </a:r>
            <a:endParaRPr dirty="0"/>
          </a:p>
          <a:p>
            <a:pPr>
              <a:buFont typeface="Courier New"/>
              <a:buChar char="o"/>
            </a:pPr>
            <a:r>
              <a:rPr dirty="0" err="1"/>
              <a:t>покушај</a:t>
            </a:r>
            <a:r>
              <a:rPr dirty="0"/>
              <a:t> </a:t>
            </a:r>
            <a:r>
              <a:rPr dirty="0" err="1"/>
              <a:t>манипулације</a:t>
            </a:r>
            <a:r>
              <a:rPr dirty="0"/>
              <a:t> </a:t>
            </a:r>
            <a:r>
              <a:rPr dirty="0" err="1"/>
              <a:t>другима</a:t>
            </a:r>
            <a:endParaRPr dirty="0"/>
          </a:p>
          <a:p>
            <a:pPr>
              <a:buFont typeface="Courier New"/>
              <a:buChar char="o"/>
            </a:pPr>
            <a:r>
              <a:rPr dirty="0" err="1"/>
              <a:t>стање</a:t>
            </a:r>
            <a:r>
              <a:rPr dirty="0"/>
              <a:t> </a:t>
            </a:r>
            <a:r>
              <a:rPr dirty="0" err="1"/>
              <a:t>које</a:t>
            </a:r>
            <a:r>
              <a:rPr dirty="0"/>
              <a:t> </a:t>
            </a:r>
            <a:r>
              <a:rPr dirty="0" err="1"/>
              <a:t>се</a:t>
            </a:r>
            <a:r>
              <a:rPr dirty="0"/>
              <a:t> </a:t>
            </a:r>
            <a:r>
              <a:rPr dirty="0" err="1"/>
              <a:t>одржава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поткрепљује</a:t>
            </a:r>
            <a:r>
              <a:rPr dirty="0"/>
              <a:t> </a:t>
            </a:r>
            <a:r>
              <a:rPr dirty="0" err="1"/>
              <a:t>због</a:t>
            </a:r>
            <a:r>
              <a:rPr dirty="0"/>
              <a:t> </a:t>
            </a:r>
            <a:r>
              <a:rPr dirty="0" err="1"/>
              <a:t>болести</a:t>
            </a:r>
            <a:endParaRPr dirty="0"/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sz="3700" dirty="0" err="1"/>
              <a:t>Биопсихосоцијални</a:t>
            </a:r>
            <a:r>
              <a:rPr sz="3700" dirty="0"/>
              <a:t> </a:t>
            </a:r>
            <a:r>
              <a:rPr sz="3700" dirty="0" err="1"/>
              <a:t>модел</a:t>
            </a:r>
            <a:r>
              <a:rPr sz="3700" dirty="0"/>
              <a:t> </a:t>
            </a:r>
            <a:r>
              <a:rPr lang="sr-RS" sz="3700" dirty="0" err="1"/>
              <a:t>карциномског</a:t>
            </a:r>
            <a:r>
              <a:rPr lang="sr-RS" sz="3700" dirty="0"/>
              <a:t> бола</a:t>
            </a:r>
            <a:endParaRPr sz="3700" dirty="0"/>
          </a:p>
        </p:txBody>
      </p:sp>
      <p:sp>
        <p:nvSpPr>
          <p:cNvPr id="500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7177" indent="-277177" defTabSz="443484">
              <a:lnSpc>
                <a:spcPct val="90000"/>
              </a:lnSpc>
              <a:spcBef>
                <a:spcPts val="500"/>
              </a:spcBef>
              <a:buFontTx/>
              <a:buChar char="➢"/>
              <a:defRPr sz="2134"/>
            </a:pPr>
            <a:r>
              <a:rPr dirty="0" err="1"/>
              <a:t>Бол</a:t>
            </a:r>
            <a:r>
              <a:rPr dirty="0"/>
              <a:t> </a:t>
            </a:r>
            <a:r>
              <a:rPr dirty="0" err="1"/>
              <a:t>је</a:t>
            </a:r>
            <a:r>
              <a:rPr dirty="0"/>
              <a:t> </a:t>
            </a:r>
            <a:r>
              <a:rPr dirty="0" err="1"/>
              <a:t>мултидимензионално</a:t>
            </a:r>
            <a:r>
              <a:rPr dirty="0"/>
              <a:t> </a:t>
            </a:r>
            <a:r>
              <a:rPr dirty="0" err="1"/>
              <a:t>искуство</a:t>
            </a:r>
            <a:endParaRPr dirty="0"/>
          </a:p>
          <a:p>
            <a:pPr marL="277177" indent="-277177" defTabSz="443484">
              <a:lnSpc>
                <a:spcPct val="90000"/>
              </a:lnSpc>
              <a:spcBef>
                <a:spcPts val="500"/>
              </a:spcBef>
              <a:buFontTx/>
              <a:buChar char="➢"/>
              <a:defRPr sz="2134"/>
            </a:pPr>
            <a:r>
              <a:rPr dirty="0" err="1"/>
              <a:t>Начин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који</a:t>
            </a:r>
            <a:r>
              <a:rPr dirty="0"/>
              <a:t> </a:t>
            </a:r>
            <a:r>
              <a:rPr dirty="0" err="1"/>
              <a:t>особа</a:t>
            </a:r>
            <a:r>
              <a:rPr dirty="0"/>
              <a:t> </a:t>
            </a:r>
            <a:r>
              <a:rPr dirty="0" err="1"/>
              <a:t>доживљава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описује</a:t>
            </a:r>
            <a:r>
              <a:rPr dirty="0"/>
              <a:t> </a:t>
            </a:r>
            <a:r>
              <a:rPr dirty="0" err="1"/>
              <a:t>бол</a:t>
            </a:r>
            <a:r>
              <a:rPr dirty="0"/>
              <a:t> </a:t>
            </a:r>
            <a:r>
              <a:rPr dirty="0" err="1"/>
              <a:t>одређен</a:t>
            </a:r>
            <a:r>
              <a:rPr dirty="0"/>
              <a:t> </a:t>
            </a:r>
            <a:r>
              <a:rPr dirty="0" err="1"/>
              <a:t>је</a:t>
            </a:r>
            <a:r>
              <a:rPr dirty="0"/>
              <a:t> </a:t>
            </a:r>
            <a:r>
              <a:rPr dirty="0" err="1"/>
              <a:t>многим</a:t>
            </a:r>
            <a:r>
              <a:rPr dirty="0"/>
              <a:t> </a:t>
            </a:r>
            <a:r>
              <a:rPr dirty="0" err="1"/>
              <a:t>факторима</a:t>
            </a:r>
            <a:r>
              <a:rPr dirty="0"/>
              <a:t>: </a:t>
            </a:r>
          </a:p>
          <a:p>
            <a:pPr marL="720661" lvl="1" indent="-277177" defTabSz="443484">
              <a:lnSpc>
                <a:spcPct val="90000"/>
              </a:lnSpc>
              <a:spcBef>
                <a:spcPts val="500"/>
              </a:spcBef>
              <a:defRPr sz="1940"/>
            </a:pPr>
            <a:r>
              <a:rPr dirty="0" err="1"/>
              <a:t>медицинским</a:t>
            </a:r>
            <a:r>
              <a:rPr dirty="0"/>
              <a:t> </a:t>
            </a:r>
            <a:r>
              <a:rPr dirty="0" err="1"/>
              <a:t>аспектима</a:t>
            </a:r>
            <a:r>
              <a:rPr dirty="0"/>
              <a:t> </a:t>
            </a:r>
            <a:r>
              <a:rPr dirty="0" err="1"/>
              <a:t>болести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третмана</a:t>
            </a:r>
            <a:r>
              <a:rPr dirty="0"/>
              <a:t>; </a:t>
            </a:r>
            <a:endParaRPr sz="1746" dirty="0"/>
          </a:p>
          <a:p>
            <a:pPr marL="720661" lvl="1" indent="-277177" defTabSz="443484">
              <a:lnSpc>
                <a:spcPct val="90000"/>
              </a:lnSpc>
              <a:spcBef>
                <a:spcPts val="500"/>
              </a:spcBef>
              <a:defRPr sz="1940"/>
            </a:pPr>
            <a:r>
              <a:rPr dirty="0" err="1"/>
              <a:t>стратегијама</a:t>
            </a:r>
            <a:r>
              <a:rPr dirty="0"/>
              <a:t> </a:t>
            </a:r>
            <a:r>
              <a:rPr dirty="0" err="1"/>
              <a:t>суочавања</a:t>
            </a:r>
            <a:r>
              <a:rPr dirty="0"/>
              <a:t> </a:t>
            </a:r>
            <a:r>
              <a:rPr dirty="0" err="1"/>
              <a:t>са</a:t>
            </a:r>
            <a:r>
              <a:rPr dirty="0"/>
              <a:t> </a:t>
            </a:r>
            <a:r>
              <a:rPr dirty="0" err="1"/>
              <a:t>стресом</a:t>
            </a:r>
            <a:r>
              <a:rPr dirty="0"/>
              <a:t>;</a:t>
            </a:r>
            <a:endParaRPr sz="1746" dirty="0"/>
          </a:p>
          <a:p>
            <a:pPr marL="720661" lvl="1" indent="-277177" defTabSz="443484">
              <a:lnSpc>
                <a:spcPct val="90000"/>
              </a:lnSpc>
              <a:spcBef>
                <a:spcPts val="500"/>
              </a:spcBef>
              <a:defRPr sz="1940"/>
            </a:pPr>
            <a:r>
              <a:rPr dirty="0" err="1"/>
              <a:t>социјалном</a:t>
            </a:r>
            <a:r>
              <a:rPr dirty="0"/>
              <a:t> </a:t>
            </a:r>
            <a:r>
              <a:rPr dirty="0" err="1"/>
              <a:t>подршком</a:t>
            </a:r>
            <a:r>
              <a:rPr dirty="0"/>
              <a:t>;</a:t>
            </a:r>
            <a:endParaRPr sz="1746" dirty="0"/>
          </a:p>
          <a:p>
            <a:pPr marL="720661" lvl="1" indent="-277177" defTabSz="443484">
              <a:lnSpc>
                <a:spcPct val="90000"/>
              </a:lnSpc>
              <a:spcBef>
                <a:spcPts val="500"/>
              </a:spcBef>
              <a:defRPr sz="1940"/>
            </a:pPr>
            <a:r>
              <a:rPr dirty="0" err="1"/>
              <a:t>дистресом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психолошким</a:t>
            </a:r>
            <a:r>
              <a:rPr dirty="0"/>
              <a:t> </a:t>
            </a:r>
            <a:r>
              <a:rPr dirty="0" err="1"/>
              <a:t>патњама</a:t>
            </a:r>
            <a:r>
              <a:rPr dirty="0"/>
              <a:t>.</a:t>
            </a:r>
            <a:endParaRPr sz="1746" dirty="0"/>
          </a:p>
          <a:p>
            <a:pPr marL="0" indent="0" defTabSz="443484">
              <a:lnSpc>
                <a:spcPct val="90000"/>
              </a:lnSpc>
              <a:spcBef>
                <a:spcPts val="500"/>
              </a:spcBef>
              <a:buNone/>
              <a:defRPr sz="2134" u="sng"/>
            </a:pPr>
            <a:endParaRPr lang="sr-Cyrl-RS" dirty="0"/>
          </a:p>
          <a:p>
            <a:pPr marL="0" indent="0" defTabSz="443484">
              <a:lnSpc>
                <a:spcPct val="90000"/>
              </a:lnSpc>
              <a:spcBef>
                <a:spcPts val="500"/>
              </a:spcBef>
              <a:buNone/>
              <a:defRPr sz="2134" u="sng"/>
            </a:pPr>
            <a:r>
              <a:rPr b="1" dirty="0" err="1"/>
              <a:t>Свеобухватни</a:t>
            </a:r>
            <a:r>
              <a:rPr b="1" dirty="0"/>
              <a:t> </a:t>
            </a:r>
            <a:r>
              <a:rPr b="1" dirty="0" err="1"/>
              <a:t>приступ</a:t>
            </a:r>
            <a:r>
              <a:rPr b="1" dirty="0"/>
              <a:t> </a:t>
            </a:r>
            <a:r>
              <a:rPr b="1" dirty="0" err="1"/>
              <a:t>концептуализацији</a:t>
            </a:r>
            <a:r>
              <a:rPr b="1" dirty="0"/>
              <a:t> </a:t>
            </a:r>
            <a:r>
              <a:rPr b="1" dirty="0" err="1"/>
              <a:t>и</a:t>
            </a:r>
            <a:r>
              <a:rPr b="1" dirty="0"/>
              <a:t> </a:t>
            </a:r>
            <a:r>
              <a:rPr b="1" dirty="0" err="1"/>
              <a:t>третману</a:t>
            </a:r>
            <a:r>
              <a:rPr b="1" dirty="0"/>
              <a:t> </a:t>
            </a:r>
            <a:r>
              <a:rPr b="1" dirty="0" err="1"/>
              <a:t>бола</a:t>
            </a:r>
            <a:r>
              <a:rPr b="1" dirty="0"/>
              <a:t> </a:t>
            </a:r>
            <a:r>
              <a:rPr b="1" dirty="0" err="1"/>
              <a:t>у</a:t>
            </a:r>
            <a:r>
              <a:rPr b="1" dirty="0"/>
              <a:t> </a:t>
            </a:r>
            <a:r>
              <a:rPr b="1" dirty="0" err="1"/>
              <a:t>карциному</a:t>
            </a:r>
            <a:r>
              <a:rPr b="1" dirty="0"/>
              <a:t> </a:t>
            </a:r>
            <a:r>
              <a:rPr b="1" dirty="0" err="1"/>
              <a:t>свих</a:t>
            </a:r>
            <a:r>
              <a:rPr b="1" dirty="0"/>
              <a:t> </a:t>
            </a:r>
            <a:r>
              <a:rPr b="1" dirty="0" err="1"/>
              <a:t>фаза</a:t>
            </a:r>
            <a:r>
              <a:rPr b="1" dirty="0"/>
              <a:t> </a:t>
            </a:r>
            <a:r>
              <a:rPr b="1" dirty="0" err="1"/>
              <a:t>током</a:t>
            </a:r>
            <a:r>
              <a:rPr b="1" dirty="0"/>
              <a:t> </a:t>
            </a:r>
            <a:r>
              <a:rPr b="1" dirty="0" err="1"/>
              <a:t>болести</a:t>
            </a:r>
            <a:endParaRPr b="1" dirty="0"/>
          </a:p>
        </p:txBody>
      </p:sp>
      <p:sp>
        <p:nvSpPr>
          <p:cNvPr id="501" name="TextBox 3"/>
          <p:cNvSpPr txBox="1"/>
          <p:nvPr/>
        </p:nvSpPr>
        <p:spPr>
          <a:xfrm>
            <a:off x="6141720" y="5801176"/>
            <a:ext cx="5099926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t>Novy &amp; Aigner, Curr Opin Support Palliat Care. 2014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rPr dirty="0" err="1"/>
              <a:t>Интегративни</a:t>
            </a:r>
            <a:r>
              <a:rPr dirty="0"/>
              <a:t> </a:t>
            </a:r>
            <a:r>
              <a:rPr dirty="0" err="1"/>
              <a:t>третман</a:t>
            </a:r>
            <a:r>
              <a:rPr dirty="0"/>
              <a:t> </a:t>
            </a:r>
            <a:r>
              <a:rPr dirty="0" err="1"/>
              <a:t>менталних</a:t>
            </a:r>
            <a:r>
              <a:rPr dirty="0"/>
              <a:t> </a:t>
            </a:r>
            <a:r>
              <a:rPr dirty="0" err="1"/>
              <a:t>измена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бол</a:t>
            </a:r>
            <a:r>
              <a:rPr lang="sr-Cyrl-RS" dirty="0" err="1"/>
              <a:t>ном</a:t>
            </a:r>
            <a:r>
              <a:rPr lang="sr-Cyrl-RS" dirty="0"/>
              <a:t> синдрому</a:t>
            </a:r>
            <a:endParaRPr dirty="0"/>
          </a:p>
        </p:txBody>
      </p:sp>
      <p:sp>
        <p:nvSpPr>
          <p:cNvPr id="50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Font typeface="Courier New"/>
              <a:buChar char="o"/>
              <a:defRPr sz="2000"/>
            </a:pPr>
            <a:endParaRPr lang="sr-Cyrl-RS" dirty="0"/>
          </a:p>
          <a:p>
            <a:pPr>
              <a:lnSpc>
                <a:spcPct val="80000"/>
              </a:lnSpc>
              <a:buFont typeface="Courier New"/>
              <a:buChar char="o"/>
              <a:defRPr sz="2000"/>
            </a:pPr>
            <a:r>
              <a:rPr dirty="0" err="1"/>
              <a:t>Менталне</a:t>
            </a:r>
            <a:r>
              <a:rPr dirty="0"/>
              <a:t> </a:t>
            </a:r>
            <a:r>
              <a:rPr dirty="0" err="1"/>
              <a:t>измене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ментални</a:t>
            </a:r>
            <a:r>
              <a:rPr dirty="0"/>
              <a:t> </a:t>
            </a:r>
            <a:r>
              <a:rPr dirty="0" err="1"/>
              <a:t>поремећаји</a:t>
            </a:r>
            <a:r>
              <a:rPr dirty="0"/>
              <a:t> </a:t>
            </a:r>
            <a:r>
              <a:rPr dirty="0" err="1"/>
              <a:t>као</a:t>
            </a:r>
            <a:r>
              <a:rPr dirty="0"/>
              <a:t> </a:t>
            </a:r>
            <a:r>
              <a:rPr dirty="0" err="1"/>
              <a:t>последица</a:t>
            </a:r>
            <a:r>
              <a:rPr dirty="0"/>
              <a:t> </a:t>
            </a:r>
            <a:r>
              <a:rPr dirty="0" err="1"/>
              <a:t>болних</a:t>
            </a:r>
            <a:r>
              <a:rPr dirty="0"/>
              <a:t> </a:t>
            </a:r>
            <a:r>
              <a:rPr dirty="0" err="1"/>
              <a:t>стања</a:t>
            </a:r>
            <a:r>
              <a:rPr dirty="0"/>
              <a:t> </a:t>
            </a:r>
            <a:r>
              <a:rPr dirty="0" err="1"/>
              <a:t>код</a:t>
            </a:r>
            <a:r>
              <a:rPr dirty="0"/>
              <a:t> </a:t>
            </a:r>
            <a:r>
              <a:rPr dirty="0" err="1"/>
              <a:t>пацијената</a:t>
            </a:r>
            <a:r>
              <a:rPr dirty="0"/>
              <a:t> </a:t>
            </a:r>
            <a:r>
              <a:rPr dirty="0" err="1"/>
              <a:t>могу</a:t>
            </a:r>
            <a:r>
              <a:rPr dirty="0"/>
              <a:t> </a:t>
            </a:r>
            <a:r>
              <a:rPr dirty="0" err="1"/>
              <a:t>бити</a:t>
            </a:r>
            <a:r>
              <a:rPr dirty="0"/>
              <a:t> </a:t>
            </a:r>
            <a:r>
              <a:rPr dirty="0" err="1"/>
              <a:t>различити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свом</a:t>
            </a:r>
            <a:r>
              <a:rPr dirty="0"/>
              <a:t> </a:t>
            </a:r>
            <a:r>
              <a:rPr dirty="0" err="1"/>
              <a:t>представљању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јачини</a:t>
            </a:r>
            <a:endParaRPr dirty="0"/>
          </a:p>
          <a:p>
            <a:pPr>
              <a:lnSpc>
                <a:spcPct val="80000"/>
              </a:lnSpc>
              <a:buFont typeface="Courier New"/>
              <a:buChar char="o"/>
              <a:defRPr sz="2000"/>
            </a:pP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обзир</a:t>
            </a:r>
            <a:r>
              <a:rPr dirty="0"/>
              <a:t> </a:t>
            </a:r>
            <a:r>
              <a:rPr dirty="0" err="1"/>
              <a:t>је</a:t>
            </a:r>
            <a:r>
              <a:rPr dirty="0"/>
              <a:t> </a:t>
            </a:r>
            <a:r>
              <a:rPr dirty="0" err="1"/>
              <a:t>неопходно</a:t>
            </a:r>
            <a:r>
              <a:rPr dirty="0"/>
              <a:t> </a:t>
            </a:r>
            <a:r>
              <a:rPr dirty="0" err="1"/>
              <a:t>узети</a:t>
            </a:r>
            <a:r>
              <a:rPr dirty="0"/>
              <a:t> </a:t>
            </a:r>
            <a:r>
              <a:rPr dirty="0" err="1"/>
              <a:t>улогу</a:t>
            </a:r>
            <a:r>
              <a:rPr dirty="0"/>
              <a:t> </a:t>
            </a:r>
            <a:r>
              <a:rPr dirty="0" err="1"/>
              <a:t>стреса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настанку</a:t>
            </a:r>
            <a:r>
              <a:rPr dirty="0"/>
              <a:t> </a:t>
            </a:r>
            <a:r>
              <a:rPr dirty="0" err="1"/>
              <a:t>бол</a:t>
            </a:r>
            <a:r>
              <a:rPr lang="sr-Cyrl-RS" dirty="0" err="1"/>
              <a:t>ног</a:t>
            </a:r>
            <a:r>
              <a:rPr lang="sr-Cyrl-RS" dirty="0"/>
              <a:t> синдрома</a:t>
            </a:r>
            <a:r>
              <a:rPr dirty="0"/>
              <a:t>, </a:t>
            </a:r>
            <a:r>
              <a:rPr dirty="0" err="1"/>
              <a:t>али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током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након</a:t>
            </a:r>
            <a:r>
              <a:rPr dirty="0"/>
              <a:t> </a:t>
            </a:r>
            <a:r>
              <a:rPr dirty="0" err="1"/>
              <a:t>завршетка</a:t>
            </a:r>
            <a:r>
              <a:rPr dirty="0"/>
              <a:t> </a:t>
            </a:r>
            <a:r>
              <a:rPr lang="sr-Cyrl-RS" dirty="0"/>
              <a:t>лечења</a:t>
            </a:r>
            <a:endParaRPr dirty="0"/>
          </a:p>
          <a:p>
            <a:pPr>
              <a:lnSpc>
                <a:spcPct val="80000"/>
              </a:lnSpc>
              <a:buFont typeface="Courier New"/>
              <a:buChar char="o"/>
              <a:defRPr sz="2000"/>
            </a:pPr>
            <a:r>
              <a:rPr dirty="0" err="1"/>
              <a:t>Задржавање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дуготрајност</a:t>
            </a:r>
            <a:r>
              <a:rPr dirty="0"/>
              <a:t> </a:t>
            </a:r>
            <a:r>
              <a:rPr dirty="0" err="1"/>
              <a:t>менталних</a:t>
            </a:r>
            <a:r>
              <a:rPr dirty="0"/>
              <a:t> </a:t>
            </a:r>
            <a:r>
              <a:rPr dirty="0" err="1"/>
              <a:t>измена</a:t>
            </a:r>
            <a:r>
              <a:rPr dirty="0"/>
              <a:t> </a:t>
            </a:r>
            <a:r>
              <a:rPr dirty="0" err="1"/>
              <a:t>захтева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примену</a:t>
            </a:r>
            <a:r>
              <a:rPr dirty="0"/>
              <a:t> </a:t>
            </a:r>
            <a:r>
              <a:rPr dirty="0" err="1"/>
              <a:t>психотропне</a:t>
            </a:r>
            <a:r>
              <a:rPr dirty="0"/>
              <a:t> </a:t>
            </a:r>
            <a:r>
              <a:rPr dirty="0" err="1"/>
              <a:t>медикације</a:t>
            </a:r>
            <a:r>
              <a:rPr dirty="0"/>
              <a:t>, </a:t>
            </a:r>
            <a:r>
              <a:rPr dirty="0" err="1"/>
              <a:t>која</a:t>
            </a:r>
            <a:r>
              <a:rPr dirty="0"/>
              <a:t> </a:t>
            </a:r>
            <a:r>
              <a:rPr dirty="0" err="1"/>
              <a:t>може</a:t>
            </a:r>
            <a:r>
              <a:rPr dirty="0"/>
              <a:t> </a:t>
            </a:r>
            <a:r>
              <a:rPr dirty="0" err="1"/>
              <a:t>користити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у</a:t>
            </a:r>
            <a:r>
              <a:rPr dirty="0"/>
              <a:t> </a:t>
            </a:r>
            <a:r>
              <a:rPr dirty="0" err="1"/>
              <a:t>различитим</a:t>
            </a:r>
            <a:r>
              <a:rPr dirty="0"/>
              <a:t> </a:t>
            </a:r>
            <a:r>
              <a:rPr dirty="0" err="1"/>
              <a:t>аспектима</a:t>
            </a:r>
            <a:r>
              <a:rPr dirty="0"/>
              <a:t> </a:t>
            </a:r>
            <a:r>
              <a:rPr dirty="0" err="1"/>
              <a:t>соматског</a:t>
            </a:r>
            <a:r>
              <a:rPr dirty="0"/>
              <a:t> </a:t>
            </a:r>
            <a:r>
              <a:rPr dirty="0" err="1"/>
              <a:t>опоравка</a:t>
            </a:r>
            <a:endParaRPr dirty="0"/>
          </a:p>
          <a:p>
            <a:pPr>
              <a:lnSpc>
                <a:spcPct val="80000"/>
              </a:lnSpc>
              <a:buFont typeface="Courier New"/>
              <a:buChar char="o"/>
              <a:defRPr sz="2000"/>
            </a:pPr>
            <a:r>
              <a:rPr dirty="0" err="1"/>
              <a:t>Посебно</a:t>
            </a:r>
            <a:r>
              <a:rPr dirty="0"/>
              <a:t> </a:t>
            </a:r>
            <a:r>
              <a:rPr dirty="0" err="1"/>
              <a:t>рано</a:t>
            </a:r>
            <a:r>
              <a:rPr dirty="0"/>
              <a:t> </a:t>
            </a:r>
            <a:r>
              <a:rPr dirty="0" err="1"/>
              <a:t>препознавање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третирање</a:t>
            </a:r>
            <a:r>
              <a:rPr dirty="0"/>
              <a:t> </a:t>
            </a:r>
            <a:r>
              <a:rPr dirty="0" err="1"/>
              <a:t>бола</a:t>
            </a:r>
            <a:r>
              <a:rPr dirty="0"/>
              <a:t> </a:t>
            </a:r>
            <a:r>
              <a:rPr dirty="0" err="1"/>
              <a:t>је</a:t>
            </a:r>
            <a:r>
              <a:rPr dirty="0"/>
              <a:t> </a:t>
            </a:r>
            <a:r>
              <a:rPr dirty="0" err="1"/>
              <a:t>важно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успешан</a:t>
            </a:r>
            <a:r>
              <a:rPr dirty="0"/>
              <a:t> </a:t>
            </a:r>
            <a:r>
              <a:rPr dirty="0" err="1"/>
              <a:t>терапијски</a:t>
            </a:r>
            <a:r>
              <a:rPr dirty="0"/>
              <a:t> </a:t>
            </a:r>
            <a:r>
              <a:rPr dirty="0" err="1"/>
              <a:t>исход</a:t>
            </a:r>
            <a:r>
              <a:rPr dirty="0"/>
              <a:t>, </a:t>
            </a:r>
            <a:r>
              <a:rPr dirty="0" err="1"/>
              <a:t>али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побољшање</a:t>
            </a:r>
            <a:r>
              <a:rPr dirty="0"/>
              <a:t> </a:t>
            </a:r>
            <a:r>
              <a:rPr dirty="0" err="1"/>
              <a:t>радне</a:t>
            </a:r>
            <a:r>
              <a:rPr dirty="0"/>
              <a:t> </a:t>
            </a:r>
            <a:r>
              <a:rPr dirty="0" err="1"/>
              <a:t>ефикасности</a:t>
            </a:r>
            <a:r>
              <a:rPr dirty="0"/>
              <a:t>, </a:t>
            </a:r>
            <a:r>
              <a:rPr dirty="0" err="1"/>
              <a:t>као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психичке</a:t>
            </a:r>
            <a:r>
              <a:rPr dirty="0"/>
              <a:t> </a:t>
            </a:r>
            <a:r>
              <a:rPr dirty="0" err="1"/>
              <a:t>способности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успешне</a:t>
            </a:r>
            <a:r>
              <a:rPr dirty="0"/>
              <a:t> </a:t>
            </a:r>
            <a:r>
              <a:rPr dirty="0" err="1"/>
              <a:t>породичне</a:t>
            </a:r>
            <a:r>
              <a:rPr dirty="0"/>
              <a:t> </a:t>
            </a:r>
            <a:r>
              <a:rPr dirty="0" err="1"/>
              <a:t>и</a:t>
            </a:r>
            <a:r>
              <a:rPr dirty="0"/>
              <a:t> </a:t>
            </a:r>
            <a:r>
              <a:rPr dirty="0" err="1"/>
              <a:t>социјалне</a:t>
            </a:r>
            <a:r>
              <a:rPr dirty="0"/>
              <a:t> </a:t>
            </a:r>
            <a:r>
              <a:rPr dirty="0" err="1"/>
              <a:t>односе</a:t>
            </a:r>
            <a:endParaRPr dirty="0"/>
          </a:p>
          <a:p>
            <a:pPr>
              <a:lnSpc>
                <a:spcPct val="80000"/>
              </a:lnSpc>
              <a:buFont typeface="Courier New"/>
              <a:buChar char="o"/>
              <a:defRPr sz="2000"/>
            </a:pPr>
            <a:r>
              <a:rPr dirty="0" err="1"/>
              <a:t>Индивидуализовати</a:t>
            </a:r>
            <a:r>
              <a:rPr dirty="0"/>
              <a:t> </a:t>
            </a:r>
            <a:r>
              <a:rPr dirty="0" err="1"/>
              <a:t>приступ</a:t>
            </a:r>
            <a:r>
              <a:rPr dirty="0"/>
              <a:t>!</a:t>
            </a: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5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t>Менталне измене у соматским болестима</a:t>
            </a:r>
          </a:p>
        </p:txBody>
      </p:sp>
      <p:sp>
        <p:nvSpPr>
          <p:cNvPr id="269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pPr>
              <a:buFont typeface="Courier New"/>
              <a:buChar char="o"/>
            </a:pPr>
            <a:r>
              <a:t>Соматске болести могу бити праћене менталним изменама</a:t>
            </a:r>
          </a:p>
          <a:p>
            <a:pPr>
              <a:buFont typeface="Courier New"/>
              <a:buChar char="o"/>
            </a:pPr>
            <a:r>
              <a:t>Симптоми могу бити типичан одговор у болести или понашање у болести, које ишчезава заједно са болешћу </a:t>
            </a:r>
          </a:p>
          <a:p>
            <a:pPr>
              <a:buFont typeface="Courier New"/>
              <a:buChar char="o"/>
            </a:pPr>
            <a:r>
              <a:t>Симптоми се могу задржати и по опоравку од соматске болести </a:t>
            </a:r>
          </a:p>
        </p:txBody>
      </p:sp>
      <p:sp>
        <p:nvSpPr>
          <p:cNvPr id="270" name="TextBox 3"/>
          <p:cNvSpPr txBox="1"/>
          <p:nvPr/>
        </p:nvSpPr>
        <p:spPr>
          <a:xfrm>
            <a:off x="7462519" y="5668815"/>
            <a:ext cx="3946699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Kelley et al.</a:t>
            </a:r>
            <a:r>
              <a:rPr lang="sr-Cyrl-RS" dirty="0"/>
              <a:t>,</a:t>
            </a:r>
            <a:r>
              <a:rPr dirty="0"/>
              <a:t> Brain </a:t>
            </a:r>
            <a:r>
              <a:rPr dirty="0" err="1"/>
              <a:t>Behav</a:t>
            </a:r>
            <a:r>
              <a:rPr dirty="0"/>
              <a:t> Immun. 2003; Walker et al.</a:t>
            </a:r>
            <a:r>
              <a:rPr lang="sr-Cyrl-RS" dirty="0"/>
              <a:t>,</a:t>
            </a:r>
            <a:r>
              <a:rPr dirty="0"/>
              <a:t> </a:t>
            </a:r>
            <a:r>
              <a:rPr dirty="0" err="1"/>
              <a:t>Pharmacol</a:t>
            </a:r>
            <a:r>
              <a:rPr dirty="0"/>
              <a:t> Rev. 2013.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/>
          <a:p>
            <a:r>
              <a:t>Доживљај бола</a:t>
            </a:r>
          </a:p>
        </p:txBody>
      </p:sp>
      <p:sp>
        <p:nvSpPr>
          <p:cNvPr id="275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6435607" cy="3318938"/>
          </a:xfrm>
          <a:prstGeom prst="rect">
            <a:avLst/>
          </a:prstGeom>
        </p:spPr>
        <p:txBody>
          <a:bodyPr/>
          <a:lstStyle/>
          <a:p>
            <a:pPr>
              <a:buFont typeface="Courier New"/>
              <a:buChar char="o"/>
            </a:pPr>
            <a:r>
              <a:t>Неуробиологија бола</a:t>
            </a:r>
          </a:p>
          <a:p>
            <a:pPr>
              <a:buFont typeface="Courier New"/>
              <a:buChar char="o"/>
            </a:pPr>
            <a:r>
              <a:t>“Праг бола”</a:t>
            </a:r>
          </a:p>
          <a:p>
            <a:pPr>
              <a:buFont typeface="Courier New"/>
              <a:buChar char="o"/>
            </a:pPr>
            <a:r>
              <a:t>Бол као ослобођење – ендорфински систем</a:t>
            </a:r>
          </a:p>
          <a:p>
            <a:pPr>
              <a:buFont typeface="Courier New"/>
              <a:buChar char="o"/>
            </a:pPr>
            <a:r>
              <a:t>Акутни и хронични бол</a:t>
            </a:r>
          </a:p>
          <a:p>
            <a:pPr>
              <a:buFont typeface="Courier New"/>
              <a:buChar char="o"/>
            </a:pPr>
            <a:r>
              <a:t>Индивидуални фактори  </a:t>
            </a:r>
          </a:p>
        </p:txBody>
      </p:sp>
      <p:sp>
        <p:nvSpPr>
          <p:cNvPr id="276" name="TextBox 3"/>
          <p:cNvSpPr txBox="1"/>
          <p:nvPr/>
        </p:nvSpPr>
        <p:spPr>
          <a:xfrm>
            <a:off x="805136" y="5681564"/>
            <a:ext cx="10518703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/>
              <a:t>McBeth et al., J </a:t>
            </a:r>
            <a:r>
              <a:rPr dirty="0" err="1"/>
              <a:t>Psychosom</a:t>
            </a:r>
            <a:r>
              <a:rPr dirty="0"/>
              <a:t> Res. 2015; Brown &amp; </a:t>
            </a:r>
            <a:r>
              <a:rPr dirty="0" err="1"/>
              <a:t>Plener</a:t>
            </a:r>
            <a:r>
              <a:rPr dirty="0"/>
              <a:t>, </a:t>
            </a:r>
            <a:r>
              <a:rPr dirty="0" err="1"/>
              <a:t>Curr</a:t>
            </a:r>
            <a:r>
              <a:rPr dirty="0"/>
              <a:t> Psychiatry Rep. 2017; </a:t>
            </a:r>
          </a:p>
          <a:p>
            <a:pPr algn="r"/>
            <a:r>
              <a:rPr dirty="0"/>
              <a:t>Naylor et al., </a:t>
            </a:r>
            <a:r>
              <a:rPr dirty="0" err="1"/>
              <a:t>Scand</a:t>
            </a:r>
            <a:r>
              <a:rPr dirty="0"/>
              <a:t> J Pain. 2017; Solís-Bravo et al., Psychiatry </a:t>
            </a:r>
            <a:r>
              <a:rPr dirty="0" err="1"/>
              <a:t>Investig</a:t>
            </a:r>
            <a:r>
              <a:rPr dirty="0"/>
              <a:t>. 2019; </a:t>
            </a:r>
            <a:r>
              <a:rPr dirty="0" err="1"/>
              <a:t>Michaelides</a:t>
            </a:r>
            <a:r>
              <a:rPr dirty="0"/>
              <a:t> &amp; </a:t>
            </a:r>
            <a:r>
              <a:rPr dirty="0" err="1"/>
              <a:t>Zis</a:t>
            </a:r>
            <a:r>
              <a:rPr dirty="0"/>
              <a:t>, Postgrad Med. 2019.</a:t>
            </a:r>
          </a:p>
        </p:txBody>
      </p:sp>
      <p:pic>
        <p:nvPicPr>
          <p:cNvPr id="277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5842" y="2124501"/>
            <a:ext cx="2468880" cy="3434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5832" y="2266742"/>
            <a:ext cx="2628901" cy="3098801"/>
          </a:xfrm>
          <a:prstGeom prst="rect">
            <a:avLst/>
          </a:prstGeom>
          <a:ln w="12700">
            <a:miter lim="400000"/>
          </a:ln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" grpId="1" build="p" animBg="1" advAuto="0"/>
      <p:bldP spid="277" grpId="2" animBg="1" advAuto="0"/>
      <p:bldP spid="278" grpId="3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/>
          <a:p>
            <a:r>
              <a:t>Компоненте бола</a:t>
            </a:r>
          </a:p>
        </p:txBody>
      </p:sp>
      <p:sp>
        <p:nvSpPr>
          <p:cNvPr id="283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pPr>
              <a:buFont typeface="Courier New"/>
              <a:buChar char="o"/>
            </a:pPr>
            <a:r>
              <a:t>Сензорни квалитет бола</a:t>
            </a:r>
          </a:p>
          <a:p>
            <a:pPr>
              <a:buFont typeface="Courier New"/>
              <a:buChar char="o"/>
            </a:pPr>
            <a:r>
              <a:t>Афективни квалитет бола</a:t>
            </a:r>
          </a:p>
          <a:p>
            <a:pPr>
              <a:buFont typeface="Courier New"/>
              <a:buChar char="o"/>
            </a:pPr>
            <a:r>
              <a:t>Временска одредница бола</a:t>
            </a:r>
          </a:p>
          <a:p>
            <a:pPr>
              <a:buFont typeface="Courier New"/>
              <a:buChar char="o"/>
            </a:pPr>
            <a:r>
              <a:t>Локализација и телесна дистрибуција бола</a:t>
            </a:r>
          </a:p>
        </p:txBody>
      </p:sp>
      <p:sp>
        <p:nvSpPr>
          <p:cNvPr id="284" name="TextBox 3"/>
          <p:cNvSpPr txBox="1"/>
          <p:nvPr/>
        </p:nvSpPr>
        <p:spPr>
          <a:xfrm>
            <a:off x="7477033" y="5875868"/>
            <a:ext cx="386568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t>Fillingim et al., J Pain. 2016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itle 1"/>
          <p:cNvSpPr txBox="1">
            <a:spLocks noGrp="1"/>
          </p:cNvSpPr>
          <p:nvPr>
            <p:ph type="title"/>
          </p:nvPr>
        </p:nvSpPr>
        <p:spPr>
          <a:xfrm>
            <a:off x="1293811" y="1388534"/>
            <a:ext cx="3718455" cy="1371601"/>
          </a:xfrm>
          <a:prstGeom prst="rect">
            <a:avLst/>
          </a:prstGeom>
        </p:spPr>
        <p:txBody>
          <a:bodyPr/>
          <a:lstStyle/>
          <a:p>
            <a:pPr>
              <a:defRPr sz="2800" i="1"/>
            </a:pPr>
            <a:r>
              <a:t>”pain personality” </a:t>
            </a:r>
            <a:br/>
            <a:r>
              <a:rPr i="0"/>
              <a:t>- личност склона болу?</a:t>
            </a:r>
          </a:p>
        </p:txBody>
      </p:sp>
      <p:grpSp>
        <p:nvGrpSpPr>
          <p:cNvPr id="305" name="Content Placeholder 6"/>
          <p:cNvGrpSpPr/>
          <p:nvPr/>
        </p:nvGrpSpPr>
        <p:grpSpPr>
          <a:xfrm>
            <a:off x="5419466" y="998909"/>
            <a:ext cx="5467868" cy="4860180"/>
            <a:chOff x="0" y="0"/>
            <a:chExt cx="5467866" cy="4860178"/>
          </a:xfrm>
        </p:grpSpPr>
        <p:grpSp>
          <p:nvGrpSpPr>
            <p:cNvPr id="291" name="Group"/>
            <p:cNvGrpSpPr/>
            <p:nvPr/>
          </p:nvGrpSpPr>
          <p:grpSpPr>
            <a:xfrm>
              <a:off x="1865808" y="0"/>
              <a:ext cx="1736251" cy="1128563"/>
              <a:chOff x="0" y="0"/>
              <a:chExt cx="1736250" cy="1128562"/>
            </a:xfrm>
          </p:grpSpPr>
          <p:sp>
            <p:nvSpPr>
              <p:cNvPr id="289" name="Rounded Rectangle"/>
              <p:cNvSpPr/>
              <p:nvPr/>
            </p:nvSpPr>
            <p:spPr>
              <a:xfrm>
                <a:off x="0" y="0"/>
                <a:ext cx="1736251" cy="1128563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000"/>
                  </a:spcBef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0" name="израженија црта избегавања штете води у антиципацију бола са страхом и песимистичким мислима"/>
              <p:cNvSpPr txBox="1"/>
              <p:nvPr/>
            </p:nvSpPr>
            <p:spPr>
              <a:xfrm>
                <a:off x="55091" y="25800"/>
                <a:ext cx="1626068" cy="10769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algn="ctr" defTabSz="577850">
                  <a:lnSpc>
                    <a:spcPct val="90000"/>
                  </a:lnSpc>
                  <a:spcBef>
                    <a:spcPts val="500"/>
                  </a:spcBef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израженија црта избегавања штете води у антиципацију бола са страхом и песимистичким мислима </a:t>
                </a:r>
              </a:p>
            </p:txBody>
          </p:sp>
        </p:grpSp>
        <p:sp>
          <p:nvSpPr>
            <p:cNvPr id="292" name="Line"/>
            <p:cNvSpPr/>
            <p:nvPr/>
          </p:nvSpPr>
          <p:spPr>
            <a:xfrm>
              <a:off x="3842120" y="929036"/>
              <a:ext cx="564300" cy="673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0"/>
                  </a:lnTo>
                  <a:cubicBezTo>
                    <a:pt x="9152" y="5657"/>
                    <a:pt x="16557" y="13062"/>
                    <a:pt x="21600" y="21600"/>
                  </a:cubicBezTo>
                </a:path>
              </a:pathLst>
            </a:custGeom>
            <a:noFill/>
            <a:ln w="762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600"/>
                </a:spcBef>
                <a:defRPr sz="2400">
                  <a:solidFill>
                    <a:srgbClr val="262626"/>
                  </a:solidFill>
                </a:defRPr>
              </a:pPr>
              <a:endParaRPr/>
            </a:p>
          </p:txBody>
        </p:sp>
        <p:grpSp>
          <p:nvGrpSpPr>
            <p:cNvPr id="295" name="Group"/>
            <p:cNvGrpSpPr/>
            <p:nvPr/>
          </p:nvGrpSpPr>
          <p:grpSpPr>
            <a:xfrm>
              <a:off x="3731616" y="1865808"/>
              <a:ext cx="1736251" cy="1128564"/>
              <a:chOff x="0" y="0"/>
              <a:chExt cx="1736250" cy="1128562"/>
            </a:xfrm>
          </p:grpSpPr>
          <p:sp>
            <p:nvSpPr>
              <p:cNvPr id="293" name="Rounded Rectangle"/>
              <p:cNvSpPr/>
              <p:nvPr/>
            </p:nvSpPr>
            <p:spPr>
              <a:xfrm>
                <a:off x="0" y="0"/>
                <a:ext cx="1736251" cy="1128563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000"/>
                  </a:spcBef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4" name="проширује се у дуготрајну бригу и руминације"/>
              <p:cNvSpPr txBox="1"/>
              <p:nvPr/>
            </p:nvSpPr>
            <p:spPr>
              <a:xfrm>
                <a:off x="55091" y="265830"/>
                <a:ext cx="1626068" cy="596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algn="ctr" defTabSz="577850">
                  <a:lnSpc>
                    <a:spcPct val="90000"/>
                  </a:lnSpc>
                  <a:spcBef>
                    <a:spcPts val="500"/>
                  </a:spcBef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проширује се у дуготрајну бригу и руминације </a:t>
                </a:r>
              </a:p>
            </p:txBody>
          </p:sp>
        </p:grpSp>
        <p:sp>
          <p:nvSpPr>
            <p:cNvPr id="296" name="Line"/>
            <p:cNvSpPr/>
            <p:nvPr/>
          </p:nvSpPr>
          <p:spPr>
            <a:xfrm>
              <a:off x="3842120" y="3257150"/>
              <a:ext cx="564300" cy="673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6557" y="8538"/>
                    <a:pt x="9152" y="15943"/>
                    <a:pt x="0" y="21600"/>
                  </a:cubicBezTo>
                </a:path>
              </a:pathLst>
            </a:custGeom>
            <a:noFill/>
            <a:ln w="762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600"/>
                </a:spcBef>
                <a:defRPr sz="2400">
                  <a:solidFill>
                    <a:srgbClr val="262626"/>
                  </a:solidFill>
                </a:defRPr>
              </a:pPr>
              <a:endParaRPr/>
            </a:p>
          </p:txBody>
        </p:sp>
        <p:grpSp>
          <p:nvGrpSpPr>
            <p:cNvPr id="299" name="Group"/>
            <p:cNvGrpSpPr/>
            <p:nvPr/>
          </p:nvGrpSpPr>
          <p:grpSpPr>
            <a:xfrm>
              <a:off x="1865808" y="3731616"/>
              <a:ext cx="1736251" cy="1128563"/>
              <a:chOff x="0" y="0"/>
              <a:chExt cx="1736250" cy="1128562"/>
            </a:xfrm>
          </p:grpSpPr>
          <p:sp>
            <p:nvSpPr>
              <p:cNvPr id="297" name="Rounded Rectangle"/>
              <p:cNvSpPr/>
              <p:nvPr/>
            </p:nvSpPr>
            <p:spPr>
              <a:xfrm>
                <a:off x="0" y="0"/>
                <a:ext cx="1736251" cy="1128563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000"/>
                  </a:spcBef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8" name="због ниске усмерености на себе не могу да дефинипу и стреме смисленим циљевима"/>
              <p:cNvSpPr txBox="1"/>
              <p:nvPr/>
            </p:nvSpPr>
            <p:spPr>
              <a:xfrm>
                <a:off x="55091" y="25800"/>
                <a:ext cx="1626068" cy="10769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algn="ctr" defTabSz="577850">
                  <a:lnSpc>
                    <a:spcPct val="90000"/>
                  </a:lnSpc>
                  <a:spcBef>
                    <a:spcPts val="500"/>
                  </a:spcBef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због ниске усмерености на себе не могу да дефинипу и стреме смисленим циљевима </a:t>
                </a:r>
              </a:p>
            </p:txBody>
          </p:sp>
        </p:grpSp>
        <p:sp>
          <p:nvSpPr>
            <p:cNvPr id="300" name="Line"/>
            <p:cNvSpPr/>
            <p:nvPr/>
          </p:nvSpPr>
          <p:spPr>
            <a:xfrm>
              <a:off x="1061445" y="3257150"/>
              <a:ext cx="564300" cy="673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21600"/>
                  </a:lnTo>
                  <a:cubicBezTo>
                    <a:pt x="12448" y="15943"/>
                    <a:pt x="5043" y="8538"/>
                    <a:pt x="0" y="0"/>
                  </a:cubicBezTo>
                </a:path>
              </a:pathLst>
            </a:custGeom>
            <a:noFill/>
            <a:ln w="762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600"/>
                </a:spcBef>
                <a:defRPr sz="2400">
                  <a:solidFill>
                    <a:srgbClr val="262626"/>
                  </a:solidFill>
                </a:defRPr>
              </a:pPr>
              <a:endParaRPr/>
            </a:p>
          </p:txBody>
        </p:sp>
        <p:grpSp>
          <p:nvGrpSpPr>
            <p:cNvPr id="303" name="Group"/>
            <p:cNvGrpSpPr/>
            <p:nvPr/>
          </p:nvGrpSpPr>
          <p:grpSpPr>
            <a:xfrm>
              <a:off x="0" y="1865808"/>
              <a:ext cx="1736251" cy="1128564"/>
              <a:chOff x="0" y="0"/>
              <a:chExt cx="1736250" cy="1128562"/>
            </a:xfrm>
          </p:grpSpPr>
          <p:sp>
            <p:nvSpPr>
              <p:cNvPr id="301" name="Rounded Rectangle"/>
              <p:cNvSpPr/>
              <p:nvPr/>
            </p:nvSpPr>
            <p:spPr>
              <a:xfrm>
                <a:off x="0" y="0"/>
                <a:ext cx="1736251" cy="1128563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000"/>
                  </a:spcBef>
                  <a:defRPr sz="13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02" name="најстаје опаки циклус хроничне онеспособљености и патње"/>
              <p:cNvSpPr txBox="1"/>
              <p:nvPr/>
            </p:nvSpPr>
            <p:spPr>
              <a:xfrm>
                <a:off x="55091" y="185820"/>
                <a:ext cx="1626068" cy="756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algn="ctr" defTabSz="577850">
                  <a:lnSpc>
                    <a:spcPct val="90000"/>
                  </a:lnSpc>
                  <a:spcBef>
                    <a:spcPts val="500"/>
                  </a:spcBef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најстаје опаки циклус хроничне онеспособљености и патње</a:t>
                </a:r>
              </a:p>
            </p:txBody>
          </p:sp>
        </p:grpSp>
        <p:sp>
          <p:nvSpPr>
            <p:cNvPr id="304" name="Line"/>
            <p:cNvSpPr/>
            <p:nvPr/>
          </p:nvSpPr>
          <p:spPr>
            <a:xfrm>
              <a:off x="1061445" y="929037"/>
              <a:ext cx="564301" cy="673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21600"/>
                  </a:lnTo>
                  <a:cubicBezTo>
                    <a:pt x="5043" y="13062"/>
                    <a:pt x="12448" y="5657"/>
                    <a:pt x="21600" y="0"/>
                  </a:cubicBezTo>
                </a:path>
              </a:pathLst>
            </a:custGeom>
            <a:noFill/>
            <a:ln w="762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600"/>
                </a:spcBef>
                <a:defRPr sz="2400">
                  <a:solidFill>
                    <a:srgbClr val="262626"/>
                  </a:solidFill>
                </a:defRPr>
              </a:pPr>
              <a:endParaRPr/>
            </a:p>
          </p:txBody>
        </p:sp>
      </p:grpSp>
      <p:sp>
        <p:nvSpPr>
          <p:cNvPr id="306" name="Text Placeholder 5"/>
          <p:cNvSpPr txBox="1">
            <a:spLocks noGrp="1"/>
          </p:cNvSpPr>
          <p:nvPr>
            <p:ph type="body" sz="quarter" idx="1"/>
          </p:nvPr>
        </p:nvSpPr>
        <p:spPr>
          <a:xfrm>
            <a:off x="1293811" y="3031064"/>
            <a:ext cx="3718455" cy="2438406"/>
          </a:xfrm>
          <a:prstGeom prst="rect">
            <a:avLst/>
          </a:prstGeom>
        </p:spPr>
        <p:txBody>
          <a:bodyPr anchor="t"/>
          <a:lstStyle/>
          <a:p>
            <a:pPr>
              <a:buFontTx/>
              <a:buChar char="➢"/>
            </a:pPr>
            <a:endParaRPr/>
          </a:p>
          <a:p>
            <a:pPr marL="342900" indent="-342900">
              <a:buFontTx/>
              <a:buChar char="➢"/>
            </a:pPr>
            <a:r>
              <a:t>избегавање штете</a:t>
            </a:r>
            <a:endParaRPr sz="1600"/>
          </a:p>
          <a:p>
            <a:pPr>
              <a:buFontTx/>
              <a:buChar char="➢"/>
            </a:pPr>
            <a:r>
              <a:t> усмереност ка себи</a:t>
            </a:r>
          </a:p>
        </p:txBody>
      </p:sp>
      <p:sp>
        <p:nvSpPr>
          <p:cNvPr id="307" name="TextBox 3"/>
          <p:cNvSpPr txBox="1"/>
          <p:nvPr/>
        </p:nvSpPr>
        <p:spPr>
          <a:xfrm>
            <a:off x="7340366" y="5891496"/>
            <a:ext cx="3946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/>
          </a:lstStyle>
          <a:p>
            <a:r>
              <a:rPr dirty="0"/>
              <a:t>Naylor et al.</a:t>
            </a:r>
            <a:r>
              <a:rPr lang="sr-Cyrl-RS" dirty="0"/>
              <a:t>,</a:t>
            </a:r>
            <a:r>
              <a:rPr dirty="0"/>
              <a:t> </a:t>
            </a:r>
            <a:r>
              <a:rPr dirty="0" err="1"/>
              <a:t>Scand</a:t>
            </a:r>
            <a:r>
              <a:rPr dirty="0"/>
              <a:t> J Pain. 2017</a:t>
            </a:r>
          </a:p>
        </p:txBody>
      </p:sp>
      <p:sp>
        <p:nvSpPr>
          <p:cNvPr id="308" name="Straight Connector 3"/>
          <p:cNvSpPr/>
          <p:nvPr/>
        </p:nvSpPr>
        <p:spPr>
          <a:xfrm rot="3159106">
            <a:off x="6137040" y="1163077"/>
            <a:ext cx="564300" cy="673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1600"/>
                </a:lnTo>
                <a:cubicBezTo>
                  <a:pt x="5043" y="13062"/>
                  <a:pt x="12448" y="5657"/>
                  <a:pt x="21600" y="0"/>
                </a:cubicBezTo>
              </a:path>
            </a:pathLst>
          </a:custGeom>
          <a:ln w="76200">
            <a:solidFill>
              <a:schemeClr val="accent1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" name="TextBox 8"/>
          <p:cNvSpPr txBox="1"/>
          <p:nvPr/>
        </p:nvSpPr>
        <p:spPr>
          <a:xfrm>
            <a:off x="5057986" y="1337190"/>
            <a:ext cx="741222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b="1"/>
            </a:lvl1pPr>
          </a:lstStyle>
          <a:p>
            <a:r>
              <a:t>БОЛ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t>Интердисциплинарни приступ у третману неуропатског бола</a:t>
            </a:r>
          </a:p>
        </p:txBody>
      </p:sp>
      <p:sp>
        <p:nvSpPr>
          <p:cNvPr id="31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buFont typeface="Courier New"/>
              <a:buChar char="o"/>
              <a:defRPr sz="2200" b="1">
                <a:solidFill>
                  <a:srgbClr val="000000"/>
                </a:solidFill>
              </a:defRPr>
            </a:pPr>
            <a:r>
              <a:t>Неуропатски бол</a:t>
            </a:r>
            <a:r>
              <a:rPr>
                <a:solidFill>
                  <a:schemeClr val="accent1"/>
                </a:solidFill>
              </a:rPr>
              <a:t> </a:t>
            </a:r>
            <a:r>
              <a:rPr b="0">
                <a:solidFill>
                  <a:srgbClr val="262626"/>
                </a:solidFill>
              </a:rPr>
              <a:t>је изазван клинички хетерогеном групом поремећаја, који се веома разликују по етиологији и презентацији</a:t>
            </a:r>
          </a:p>
          <a:p>
            <a:pPr marL="0" indent="0">
              <a:lnSpc>
                <a:spcPct val="90000"/>
              </a:lnSpc>
              <a:buSzTx/>
              <a:buNone/>
              <a:defRPr sz="2200"/>
            </a:pPr>
            <a:endParaRPr b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Font typeface="Courier New"/>
              <a:buChar char="o"/>
              <a:defRPr sz="2200" b="1">
                <a:solidFill>
                  <a:srgbClr val="000000"/>
                </a:solidFill>
              </a:defRPr>
            </a:pPr>
            <a:r>
              <a:t>Придружени ментални симптоми </a:t>
            </a:r>
            <a:r>
              <a:rPr b="0">
                <a:solidFill>
                  <a:srgbClr val="262626"/>
                </a:solidFill>
              </a:rPr>
              <a:t>се опсервирају у неуропатском болу </a:t>
            </a:r>
          </a:p>
          <a:p>
            <a:pPr marL="0" indent="0">
              <a:lnSpc>
                <a:spcPct val="90000"/>
              </a:lnSpc>
              <a:buSzTx/>
              <a:buNone/>
              <a:defRPr sz="2200"/>
            </a:pPr>
            <a:endParaRPr b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Font typeface="Courier New"/>
              <a:buChar char="o"/>
              <a:defRPr sz="2200" b="1">
                <a:solidFill>
                  <a:srgbClr val="000000"/>
                </a:solidFill>
              </a:defRPr>
            </a:pPr>
            <a:r>
              <a:t>Појачана активност лимбичких структура </a:t>
            </a:r>
            <a:r>
              <a:rPr b="0">
                <a:solidFill>
                  <a:srgbClr val="262626"/>
                </a:solidFill>
              </a:rPr>
              <a:t>пацијената са болним синдромима, као и </a:t>
            </a:r>
            <a:r>
              <a:t>смањење сиве масе </a:t>
            </a:r>
            <a:r>
              <a:rPr b="0">
                <a:solidFill>
                  <a:srgbClr val="262626"/>
                </a:solidFill>
              </a:rPr>
              <a:t>мозга пацијената са болним синдромом и замором</a:t>
            </a:r>
          </a:p>
        </p:txBody>
      </p:sp>
      <p:sp>
        <p:nvSpPr>
          <p:cNvPr id="315" name="TextBox 3"/>
          <p:cNvSpPr txBox="1"/>
          <p:nvPr/>
        </p:nvSpPr>
        <p:spPr>
          <a:xfrm>
            <a:off x="7505608" y="5657091"/>
            <a:ext cx="3837108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t>Browning et al., Psychosom Med. 2011;</a:t>
            </a:r>
          </a:p>
          <a:p>
            <a:pPr algn="r"/>
            <a:r>
              <a:t>Landa et al., Psychosom Med. 2012.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itle 1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1198" cy="130386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r>
              <a:t>Истовремено дијагностиковање карцинома и дијагнозе менталног поремећаја</a:t>
            </a:r>
          </a:p>
        </p:txBody>
      </p:sp>
      <p:sp>
        <p:nvSpPr>
          <p:cNvPr id="320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1295400" y="2556931"/>
            <a:ext cx="9601197" cy="33189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FontTx/>
              <a:buChar char="➢"/>
              <a:defRPr sz="2200" b="1"/>
            </a:pPr>
            <a:r>
              <a:t>Удео од 25–30% пацијената </a:t>
            </a:r>
            <a:r>
              <a:rPr b="0"/>
              <a:t>са карциномом испуњава истовремено и критеријуме за психијатријску дијагнозу:</a:t>
            </a:r>
          </a:p>
          <a:p>
            <a:pPr marL="742950" lvl="1" indent="-285750">
              <a:lnSpc>
                <a:spcPct val="80000"/>
              </a:lnSpc>
              <a:defRPr sz="2000"/>
            </a:pPr>
            <a:r>
              <a:t>депресије, </a:t>
            </a:r>
            <a:endParaRPr sz="2200"/>
          </a:p>
          <a:p>
            <a:pPr marL="742950" lvl="1" indent="-285750">
              <a:lnSpc>
                <a:spcPct val="80000"/>
              </a:lnSpc>
              <a:defRPr sz="2000"/>
            </a:pPr>
            <a:r>
              <a:t>неуротских и са стресом повезаних поремећаја, </a:t>
            </a:r>
            <a:endParaRPr sz="2200"/>
          </a:p>
          <a:p>
            <a:pPr marL="742950" lvl="1" indent="-285750">
              <a:lnSpc>
                <a:spcPct val="80000"/>
              </a:lnSpc>
              <a:defRPr sz="2000"/>
            </a:pPr>
            <a:r>
              <a:t>поремећаја прилагођавања, </a:t>
            </a:r>
            <a:endParaRPr sz="2200"/>
          </a:p>
          <a:p>
            <a:pPr marL="742950" lvl="1" indent="-285750">
              <a:lnSpc>
                <a:spcPct val="80000"/>
              </a:lnSpc>
              <a:defRPr sz="2000"/>
            </a:pPr>
            <a:r>
              <a:t>поремећаја сна или </a:t>
            </a:r>
            <a:endParaRPr sz="2200"/>
          </a:p>
          <a:p>
            <a:pPr marL="742950" lvl="1" indent="-285750">
              <a:lnSpc>
                <a:spcPct val="80000"/>
              </a:lnSpc>
              <a:defRPr sz="2000"/>
            </a:pPr>
            <a:r>
              <a:t>делиријума.</a:t>
            </a:r>
            <a:endParaRPr sz="2200"/>
          </a:p>
          <a:p>
            <a:pPr>
              <a:lnSpc>
                <a:spcPct val="80000"/>
              </a:lnSpc>
              <a:buFontTx/>
              <a:buChar char="➢"/>
              <a:defRPr sz="2200"/>
            </a:pPr>
            <a:r>
              <a:t>Значајно мање опсервирана клиничка анксиозност и депресивност код старијих особа које и дијагнозу карцинома боље прихватају</a:t>
            </a:r>
          </a:p>
        </p:txBody>
      </p:sp>
      <p:sp>
        <p:nvSpPr>
          <p:cNvPr id="321" name="TextBox 3"/>
          <p:cNvSpPr txBox="1"/>
          <p:nvPr/>
        </p:nvSpPr>
        <p:spPr>
          <a:xfrm>
            <a:off x="7521512" y="5655940"/>
            <a:ext cx="3830320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/>
            <a:r>
              <a:rPr dirty="0"/>
              <a:t>Grassi et al., Int Rev Psychiatry. 2014; Cardoso et al., Psychol Health Med. 2016.</a:t>
            </a:r>
          </a:p>
        </p:txBody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1|2.8|125.7|1.3|1.6|95.6|5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14.5|11|13.7|13.4"/>
</p:tagLst>
</file>

<file path=ppt/theme/theme1.xml><?xml version="1.0" encoding="utf-8"?>
<a:theme xmlns:a="http://schemas.openxmlformats.org/drawingml/2006/main" name="Organic">
  <a:themeElements>
    <a:clrScheme name="Organic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0000FF"/>
      </a:hlink>
      <a:folHlink>
        <a:srgbClr val="FF00FF"/>
      </a:folHlink>
    </a:clrScheme>
    <a:fontScheme name="Organic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58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rganic">
  <a:themeElements>
    <a:clrScheme name="Organic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0000FF"/>
      </a:hlink>
      <a:folHlink>
        <a:srgbClr val="FF00FF"/>
      </a:folHlink>
    </a:clrScheme>
    <a:fontScheme name="Organic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58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2017</Words>
  <Application>Microsoft Macintosh PowerPoint</Application>
  <PresentationFormat>Widescreen</PresentationFormat>
  <Paragraphs>271</Paragraphs>
  <Slides>33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Courier New</vt:lpstr>
      <vt:lpstr>Garamond</vt:lpstr>
      <vt:lpstr>Symbol</vt:lpstr>
      <vt:lpstr>Organic</vt:lpstr>
      <vt:lpstr>Психички, психолошки и социјални фактори у развоју и одржавању бола</vt:lpstr>
      <vt:lpstr>Неопходност бриге за ”целог” пацијента</vt:lpstr>
      <vt:lpstr>PowerPoint Presentation</vt:lpstr>
      <vt:lpstr>Менталне измене у соматским болестима</vt:lpstr>
      <vt:lpstr>Доживљај бола</vt:lpstr>
      <vt:lpstr>Компоненте бола</vt:lpstr>
      <vt:lpstr>”pain personality”  - личност склона болу?</vt:lpstr>
      <vt:lpstr>Интердисциплинарни приступ у третману неуропатског бола</vt:lpstr>
      <vt:lpstr>Истовремено дијагностиковање карцинома и дијагнозе менталног поремећаја</vt:lpstr>
      <vt:lpstr>Поремећаји сна и карцином</vt:lpstr>
      <vt:lpstr>Бол и анксиозни поремећаји</vt:lpstr>
      <vt:lpstr>Замор и когнитивне измене у болним стањима</vt:lpstr>
      <vt:lpstr>Бол и депресивност</vt:lpstr>
      <vt:lpstr>PowerPoint Presentation</vt:lpstr>
      <vt:lpstr>PowerPoint Presentation</vt:lpstr>
      <vt:lpstr>Суицидалност особа са хроничним болом</vt:lpstr>
      <vt:lpstr>Суицидалност особа са хроничним болом</vt:lpstr>
      <vt:lpstr>Третман депресије у карциному</vt:lpstr>
      <vt:lpstr>Трициклични антидепресиви у третману неуропатског бола</vt:lpstr>
      <vt:lpstr>Селективни блокатори поновног преузимања серотонина и норадреналина  у третману неуропатског бола</vt:lpstr>
      <vt:lpstr>Други антидепресиви у третману неуропатског бола</vt:lpstr>
      <vt:lpstr>Глутаматергички антидепресивни лекови у третману карциномског бола</vt:lpstr>
      <vt:lpstr>Бензодиазепини у третману хроничног бола</vt:lpstr>
      <vt:lpstr>Антиконвулзиви у третману неуропатског бола </vt:lpstr>
      <vt:lpstr>Третман карциномског бола опиоидима</vt:lpstr>
      <vt:lpstr>Антипсихотици у онкотретману и канцерском болу</vt:lpstr>
      <vt:lpstr>Ефикасност психотропних лекова као адјувантног третмана карциномског бола</vt:lpstr>
      <vt:lpstr>Мождана стимулација у третману  менталних измена и бола</vt:lpstr>
      <vt:lpstr>Нефармаколошки третман психолошких и менталних поремећаја у карциномском болу</vt:lpstr>
      <vt:lpstr>Неговатељи пацијената са болним синдромом</vt:lpstr>
      <vt:lpstr>Добробит и социјално поткрепљење у болним синдромима</vt:lpstr>
      <vt:lpstr>Биопсихосоцијални модел карциномског бола</vt:lpstr>
      <vt:lpstr>Интегративни третман менталних измена у болном синдрому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Карциномски бол  као узрок менталних и психолошких поремећаја</dc:title>
  <cp:lastModifiedBy>Milica Borovcanin</cp:lastModifiedBy>
  <cp:revision>12</cp:revision>
  <dcterms:modified xsi:type="dcterms:W3CDTF">2021-10-10T08:36:05Z</dcterms:modified>
</cp:coreProperties>
</file>